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60" r:id="rId6"/>
    <p:sldId id="257" r:id="rId7"/>
    <p:sldId id="265" r:id="rId8"/>
    <p:sldId id="266" r:id="rId9"/>
    <p:sldId id="267" r:id="rId10"/>
    <p:sldId id="284" r:id="rId11"/>
    <p:sldId id="286" r:id="rId12"/>
    <p:sldId id="287" r:id="rId13"/>
    <p:sldId id="269" r:id="rId14"/>
    <p:sldId id="290" r:id="rId15"/>
    <p:sldId id="289" r:id="rId16"/>
    <p:sldId id="270" r:id="rId17"/>
    <p:sldId id="291" r:id="rId18"/>
    <p:sldId id="274" r:id="rId19"/>
    <p:sldId id="268" r:id="rId20"/>
    <p:sldId id="271" r:id="rId21"/>
    <p:sldId id="272" r:id="rId22"/>
    <p:sldId id="273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58" r:id="rId3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5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7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43"/>
    <p:restoredTop sz="85572"/>
  </p:normalViewPr>
  <p:slideViewPr>
    <p:cSldViewPr snapToGrid="0" snapToObjects="1">
      <p:cViewPr varScale="1">
        <p:scale>
          <a:sx n="114" d="100"/>
          <a:sy n="114" d="100"/>
        </p:scale>
        <p:origin x="636" y="114"/>
      </p:cViewPr>
      <p:guideLst>
        <p:guide orient="horz" pos="799"/>
        <p:guide pos="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E1794-CEB5-CF46-A2EB-139DCCF7D8DD}" type="datetimeFigureOut">
              <a:rPr lang="sv-SE" smtClean="0"/>
              <a:t>2019-05-12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B6684-26E0-AB47-AC60-7089FA743B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18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401D4C1-F2CF-C14E-A486-C313E30852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" r="-15"/>
          <a:stretch/>
        </p:blipFill>
        <p:spPr>
          <a:xfrm>
            <a:off x="0" y="0"/>
            <a:ext cx="12192003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B3BF55F-5B25-5D47-B163-CF84A17CF9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86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CDAAA8B-9E7D-2740-9EF8-4AF790A13D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715" y="541337"/>
            <a:ext cx="996583" cy="994644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6DABD6B2-5E80-234A-B9B1-91D01476EC65}"/>
              </a:ext>
            </a:extLst>
          </p:cNvPr>
          <p:cNvSpPr txBox="1">
            <a:spLocks/>
          </p:cNvSpPr>
          <p:nvPr userDrawn="1"/>
        </p:nvSpPr>
        <p:spPr>
          <a:xfrm>
            <a:off x="769357" y="754958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v-SE" sz="4400" dirty="0">
              <a:latin typeface="Oswald Light" panose="02000303000000000000" pitchFamily="2" charset="0"/>
              <a:cs typeface="Gill Sans Light" panose="020B0302020104020203" pitchFamily="34" charset="-79"/>
            </a:endParaRP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565102DE-F43B-1E46-A150-DC67EFEB81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356" y="660728"/>
            <a:ext cx="9519017" cy="1144588"/>
          </a:xfrm>
        </p:spPr>
        <p:txBody>
          <a:bodyPr>
            <a:noAutofit/>
          </a:bodyPr>
          <a:lstStyle>
            <a:lvl1pPr marL="0" indent="0">
              <a:buNone/>
              <a:defRPr sz="4000" b="1" cap="all" baseline="0">
                <a:latin typeface="Oswald" panose="02000503000000000000" pitchFamily="2" charset="0"/>
              </a:defRPr>
            </a:lvl1pPr>
          </a:lstStyle>
          <a:p>
            <a:r>
              <a:rPr lang="sv-SE" dirty="0"/>
              <a:t>RUBRIK</a:t>
            </a:r>
          </a:p>
          <a:p>
            <a:r>
              <a:rPr lang="sv-SE" dirty="0"/>
              <a:t>rad 2</a:t>
            </a:r>
          </a:p>
        </p:txBody>
      </p:sp>
    </p:spTree>
    <p:extLst>
      <p:ext uri="{BB962C8B-B14F-4D97-AF65-F5344CB8AC3E}">
        <p14:creationId xmlns:p14="http://schemas.microsoft.com/office/powerpoint/2010/main" val="19262360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B3BF55F-5B25-5D47-B163-CF84A17CF9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86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71F2027-EDE2-6F4D-A132-4EC0626F91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884" y="1415778"/>
            <a:ext cx="2304232" cy="2299749"/>
          </a:xfrm>
          <a:prstGeom prst="rect">
            <a:avLst/>
          </a:prstGeom>
        </p:spPr>
      </p:pic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3A834DC7-7736-2647-98CC-27791F61A3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3074" y="4682056"/>
            <a:ext cx="8325852" cy="1144588"/>
          </a:xfrm>
        </p:spPr>
        <p:txBody>
          <a:bodyPr>
            <a:noAutofit/>
          </a:bodyPr>
          <a:lstStyle>
            <a:lvl1pPr marL="0" indent="0" algn="ctr">
              <a:buNone/>
              <a:defRPr sz="4000" b="1" cap="all" baseline="0">
                <a:latin typeface="Oswald" panose="02000503000000000000" pitchFamily="2" charset="0"/>
              </a:defRPr>
            </a:lvl1pPr>
          </a:lstStyle>
          <a:p>
            <a:r>
              <a:rPr lang="sv-SE" dirty="0"/>
              <a:t>RUBRIK</a:t>
            </a:r>
          </a:p>
          <a:p>
            <a:r>
              <a:rPr lang="sv-SE" dirty="0"/>
              <a:t>Rad 2</a:t>
            </a:r>
          </a:p>
        </p:txBody>
      </p:sp>
    </p:spTree>
    <p:extLst>
      <p:ext uri="{BB962C8B-B14F-4D97-AF65-F5344CB8AC3E}">
        <p14:creationId xmlns:p14="http://schemas.microsoft.com/office/powerpoint/2010/main" val="1378797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358256B-C363-0A48-8D21-ECCC6034F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228600"/>
            <a:ext cx="12192001" cy="66294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B3BF55F-5B25-5D47-B163-CF84A17CF9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86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CDAAA8B-9E7D-2740-9EF8-4AF790A13D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715" y="541337"/>
            <a:ext cx="996583" cy="994644"/>
          </a:xfrm>
          <a:prstGeom prst="rect">
            <a:avLst/>
          </a:prstGeom>
        </p:spPr>
      </p:pic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36475DDA-B9E1-324B-8234-BE5A1C427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356" y="660728"/>
            <a:ext cx="9519017" cy="1144588"/>
          </a:xfrm>
        </p:spPr>
        <p:txBody>
          <a:bodyPr>
            <a:noAutofit/>
          </a:bodyPr>
          <a:lstStyle>
            <a:lvl1pPr marL="0" indent="0">
              <a:buNone/>
              <a:defRPr sz="4000" b="1" cap="all" baseline="0">
                <a:latin typeface="Oswald" panose="02000503000000000000" pitchFamily="2" charset="0"/>
              </a:defRPr>
            </a:lvl1pPr>
          </a:lstStyle>
          <a:p>
            <a:r>
              <a:rPr lang="sv-SE" dirty="0"/>
              <a:t>RUBRIK</a:t>
            </a:r>
          </a:p>
          <a:p>
            <a:r>
              <a:rPr lang="sv-SE" dirty="0"/>
              <a:t>rad 2</a:t>
            </a:r>
          </a:p>
        </p:txBody>
      </p:sp>
    </p:spTree>
    <p:extLst>
      <p:ext uri="{BB962C8B-B14F-4D97-AF65-F5344CB8AC3E}">
        <p14:creationId xmlns:p14="http://schemas.microsoft.com/office/powerpoint/2010/main" val="99930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D7045AB-F51B-0B4D-B748-CF984AE08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"/>
            <a:ext cx="12192000" cy="66294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B3BF55F-5B25-5D47-B163-CF84A17CF9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86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CDAAA8B-9E7D-2740-9EF8-4AF790A13D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715" y="541337"/>
            <a:ext cx="996583" cy="994644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901235A-F0FD-3740-960B-1C2377081D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356" y="660728"/>
            <a:ext cx="9519017" cy="1144588"/>
          </a:xfrm>
        </p:spPr>
        <p:txBody>
          <a:bodyPr>
            <a:noAutofit/>
          </a:bodyPr>
          <a:lstStyle>
            <a:lvl1pPr marL="0" indent="0">
              <a:buNone/>
              <a:defRPr sz="4000" b="1" cap="all" baseline="0">
                <a:latin typeface="Oswald" panose="02000503000000000000" pitchFamily="2" charset="0"/>
              </a:defRPr>
            </a:lvl1pPr>
          </a:lstStyle>
          <a:p>
            <a:r>
              <a:rPr lang="sv-SE" dirty="0"/>
              <a:t>RUBRIK</a:t>
            </a:r>
          </a:p>
          <a:p>
            <a:r>
              <a:rPr lang="sv-SE" dirty="0"/>
              <a:t>rad 2</a:t>
            </a:r>
          </a:p>
        </p:txBody>
      </p:sp>
    </p:spTree>
    <p:extLst>
      <p:ext uri="{BB962C8B-B14F-4D97-AF65-F5344CB8AC3E}">
        <p14:creationId xmlns:p14="http://schemas.microsoft.com/office/powerpoint/2010/main" val="71395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3208C34-C483-7140-8791-2758FD1FE6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29250"/>
            <a:ext cx="12192000" cy="150495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8677487-89D4-7744-9750-1A3E0FD95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86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A59E987-0FC8-874F-B978-B09182432C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715" y="541337"/>
            <a:ext cx="996583" cy="994644"/>
          </a:xfrm>
          <a:prstGeom prst="rect">
            <a:avLst/>
          </a:prstGeom>
        </p:spPr>
      </p:pic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987D2E6-291F-384E-A109-4FBE8327B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189" y="1895285"/>
            <a:ext cx="9531350" cy="265577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/>
              <a:t>Nivå ett
Nivå två
Nivå tre
Nivå fyra
Nivå fem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64EE15F7-E1E5-B64A-9E38-BC12C17150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9356" y="660728"/>
            <a:ext cx="9519017" cy="1144588"/>
          </a:xfrm>
        </p:spPr>
        <p:txBody>
          <a:bodyPr>
            <a:noAutofit/>
          </a:bodyPr>
          <a:lstStyle>
            <a:lvl1pPr marL="0" indent="0">
              <a:buNone/>
              <a:defRPr sz="4000" b="1" cap="all" baseline="0">
                <a:latin typeface="Oswald" panose="02000503000000000000" pitchFamily="2" charset="0"/>
              </a:defRPr>
            </a:lvl1pPr>
          </a:lstStyle>
          <a:p>
            <a:r>
              <a:rPr lang="sv-SE" dirty="0"/>
              <a:t>RUBRIK</a:t>
            </a:r>
          </a:p>
          <a:p>
            <a:r>
              <a:rPr lang="sv-SE" dirty="0"/>
              <a:t>rad 2</a:t>
            </a:r>
          </a:p>
        </p:txBody>
      </p:sp>
    </p:spTree>
    <p:extLst>
      <p:ext uri="{BB962C8B-B14F-4D97-AF65-F5344CB8AC3E}">
        <p14:creationId xmlns:p14="http://schemas.microsoft.com/office/powerpoint/2010/main" val="127406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519571E-44F3-2D42-B672-705C8C16B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86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1111CC6-80AD-CA45-917C-70FE908C0C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884" y="2528072"/>
            <a:ext cx="2304232" cy="229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1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F878733-04AA-3341-ACFB-21C3A202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3510A7-27E7-AB47-9BDD-402850521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58285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0" r:id="rId2"/>
    <p:sldLayoutId id="2147483661" r:id="rId3"/>
    <p:sldLayoutId id="2147483662" r:id="rId4"/>
    <p:sldLayoutId id="2147483649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swald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oa.cms.waikato.ac.nz/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garciamartin.github.io/" TargetMode="External"/><Relationship Id="rId2" Type="http://schemas.openxmlformats.org/officeDocument/2006/relationships/hyperlink" Target="mailto:eva.garcia.martin@bth.se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AFC5AAC-F1A5-7D42-9224-D657BBDC54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9356" y="660727"/>
            <a:ext cx="10666431" cy="5450706"/>
          </a:xfrm>
        </p:spPr>
        <p:txBody>
          <a:bodyPr/>
          <a:lstStyle/>
          <a:p>
            <a:r>
              <a:rPr lang="en" dirty="0"/>
              <a:t>Energy Efficient Concept Drift Adaptive  Learning </a:t>
            </a:r>
            <a:endParaRPr lang="en" sz="2000" dirty="0"/>
          </a:p>
          <a:p>
            <a:endParaRPr lang="sv-SE" sz="2000" b="0" dirty="0"/>
          </a:p>
          <a:p>
            <a:endParaRPr lang="sv-SE" sz="2000" b="0" dirty="0"/>
          </a:p>
          <a:p>
            <a:endParaRPr lang="sv-SE" sz="2000" b="0" dirty="0"/>
          </a:p>
          <a:p>
            <a:endParaRPr lang="sv-SE" sz="2000" b="0" dirty="0"/>
          </a:p>
          <a:p>
            <a:endParaRPr lang="sv-SE" sz="2000" b="0" dirty="0"/>
          </a:p>
          <a:p>
            <a:endParaRPr lang="sv-SE" sz="2000" b="0" dirty="0"/>
          </a:p>
          <a:p>
            <a:r>
              <a:rPr lang="sv-SE" sz="2000" b="0" dirty="0"/>
              <a:t>Eva García-</a:t>
            </a:r>
            <a:r>
              <a:rPr lang="sv-SE" sz="2000" b="0" dirty="0" err="1"/>
              <a:t>Martín</a:t>
            </a:r>
            <a:r>
              <a:rPr lang="sv-SE" sz="2000" b="0" dirty="0"/>
              <a:t> </a:t>
            </a:r>
          </a:p>
          <a:p>
            <a:r>
              <a:rPr lang="sv-SE" sz="2000" b="0" cap="none" dirty="0" err="1">
                <a:latin typeface="American Typewriter" panose="02090604020004020304" pitchFamily="18" charset="77"/>
              </a:rPr>
              <a:t>eva.garcia.martin@bth.se</a:t>
            </a:r>
            <a:endParaRPr lang="sv-SE" sz="2000" b="0" cap="none" dirty="0">
              <a:latin typeface="American Typewriter" panose="02090604020004020304" pitchFamily="18" charset="77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78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C95DE-3D14-BB46-AAD3-902DC12B9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Hoeffding</a:t>
            </a:r>
            <a:r>
              <a:rPr lang="en-US" dirty="0"/>
              <a:t> trees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137A02-E381-AD4A-92B2-3D7D9DA86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76" y="1621427"/>
            <a:ext cx="4045995" cy="445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25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C95DE-3D14-BB46-AAD3-902DC12B9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Hoeffding</a:t>
            </a:r>
            <a:r>
              <a:rPr lang="en-US" dirty="0"/>
              <a:t> trees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35FC01-5C86-4442-A99D-7D60F7979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422" y="1233022"/>
            <a:ext cx="4687265" cy="4513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A476D9-EAB8-9F42-BD8D-7766A721476B}"/>
              </a:ext>
            </a:extLst>
          </p:cNvPr>
          <p:cNvSpPr txBox="1"/>
          <p:nvPr/>
        </p:nvSpPr>
        <p:spPr>
          <a:xfrm>
            <a:off x="6400800" y="2361236"/>
            <a:ext cx="5451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Calculate the best attributes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there is a confident split     split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CCD58A-1D63-974D-A0AF-A07602220859}"/>
              </a:ext>
            </a:extLst>
          </p:cNvPr>
          <p:cNvCxnSpPr/>
          <p:nvPr/>
        </p:nvCxnSpPr>
        <p:spPr>
          <a:xfrm>
            <a:off x="10394066" y="2963119"/>
            <a:ext cx="266218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3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C95DE-3D14-BB46-AAD3-902DC12B9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Hoeffding</a:t>
            </a:r>
            <a:r>
              <a:rPr lang="en-US" dirty="0"/>
              <a:t> trees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F7EF1-E535-724F-9CB9-88306AFF8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0" y="882650"/>
            <a:ext cx="64643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3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3CFD45-2FBE-4341-AF5F-28C2B39A9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189" y="1895285"/>
            <a:ext cx="9920244" cy="2655771"/>
          </a:xfrm>
        </p:spPr>
        <p:txBody>
          <a:bodyPr/>
          <a:lstStyle/>
          <a:p>
            <a:r>
              <a:rPr lang="en-US" dirty="0"/>
              <a:t>Extension of the </a:t>
            </a:r>
            <a:r>
              <a:rPr lang="en-US" dirty="0" err="1"/>
              <a:t>Hoeffding</a:t>
            </a:r>
            <a:r>
              <a:rPr lang="en-US" dirty="0"/>
              <a:t> Tree algorithm</a:t>
            </a:r>
          </a:p>
          <a:p>
            <a:r>
              <a:rPr lang="en-US" dirty="0"/>
              <a:t>Concept drift detector</a:t>
            </a:r>
          </a:p>
          <a:p>
            <a:r>
              <a:rPr lang="en-US" dirty="0"/>
              <a:t>Creates an alternate tree when concept drift is detected </a:t>
            </a:r>
          </a:p>
          <a:p>
            <a:r>
              <a:rPr lang="en-US" dirty="0"/>
              <a:t>When the alternate tree is better, we substitute it for the original tree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C32BB-9B8A-F441-9A52-91B75022CC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Hoeffding</a:t>
            </a:r>
            <a:r>
              <a:rPr lang="en-US" dirty="0"/>
              <a:t> adaptive tree (HAT)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4F6B6-5B3C-734D-BCFF-6D3D29C4DC7A}"/>
              </a:ext>
            </a:extLst>
          </p:cNvPr>
          <p:cNvSpPr txBox="1"/>
          <p:nvPr/>
        </p:nvSpPr>
        <p:spPr>
          <a:xfrm>
            <a:off x="4919240" y="4456359"/>
            <a:ext cx="403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Concept drift = Change in the data points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1F21FFC3-A7FD-9E4C-B22F-A5F49980A9C4}"/>
              </a:ext>
            </a:extLst>
          </p:cNvPr>
          <p:cNvSpPr/>
          <p:nvPr/>
        </p:nvSpPr>
        <p:spPr>
          <a:xfrm>
            <a:off x="4745620" y="3889037"/>
            <a:ext cx="4328932" cy="1503976"/>
          </a:xfrm>
          <a:prstGeom prst="cloud">
            <a:avLst/>
          </a:prstGeom>
          <a:noFill/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7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3CFD45-2FBE-4341-AF5F-28C2B39A9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Challenge?</a:t>
            </a:r>
          </a:p>
          <a:p>
            <a:r>
              <a:rPr lang="en-US" dirty="0"/>
              <a:t>High energy consumption to be able to handle concept drift (2X more energy)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C32BB-9B8A-F441-9A52-91B75022CC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Hoeffding</a:t>
            </a:r>
            <a:r>
              <a:rPr lang="en-US" dirty="0"/>
              <a:t> adaptive tree (HAT)</a:t>
            </a:r>
          </a:p>
        </p:txBody>
      </p:sp>
    </p:spTree>
    <p:extLst>
      <p:ext uri="{BB962C8B-B14F-4D97-AF65-F5344CB8AC3E}">
        <p14:creationId xmlns:p14="http://schemas.microsoft.com/office/powerpoint/2010/main" val="3728507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D9BADB-9DB6-B548-A553-7070B6F790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Extension of the </a:t>
            </a:r>
            <a:r>
              <a:rPr lang="en-US" dirty="0" err="1"/>
              <a:t>Hoeffding</a:t>
            </a:r>
            <a:r>
              <a:rPr lang="en-US" dirty="0"/>
              <a:t> Tree</a:t>
            </a:r>
          </a:p>
          <a:p>
            <a:r>
              <a:rPr lang="en-US" dirty="0"/>
              <a:t>Higher accuracy</a:t>
            </a:r>
          </a:p>
          <a:p>
            <a:r>
              <a:rPr lang="en-US" dirty="0"/>
              <a:t>Higher energy consumption</a:t>
            </a:r>
          </a:p>
          <a:p>
            <a:endParaRPr lang="en-US" dirty="0"/>
          </a:p>
          <a:p>
            <a:r>
              <a:rPr lang="en-US" dirty="0"/>
              <a:t>Build the tree with a less restrictive splitting criteria, reevaluation of the splits later 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5A3DE-8214-C147-8C19-1B846B9834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EXTREmely</a:t>
            </a:r>
            <a:r>
              <a:rPr lang="en-US" dirty="0"/>
              <a:t> fast decision tree (EFDT)	</a:t>
            </a:r>
          </a:p>
        </p:txBody>
      </p:sp>
    </p:spTree>
    <p:extLst>
      <p:ext uri="{BB962C8B-B14F-4D97-AF65-F5344CB8AC3E}">
        <p14:creationId xmlns:p14="http://schemas.microsoft.com/office/powerpoint/2010/main" val="73121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3341E9-C3F8-7846-9E1D-F4417F2EAD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Propose the </a:t>
            </a:r>
            <a:r>
              <a:rPr lang="en-US" b="1" dirty="0"/>
              <a:t>Green </a:t>
            </a:r>
            <a:r>
              <a:rPr lang="en-US" b="1" dirty="0" err="1"/>
              <a:t>Hoeffding</a:t>
            </a:r>
            <a:r>
              <a:rPr lang="en-US" b="1" dirty="0"/>
              <a:t> Adaptive Tree (GHAT) </a:t>
            </a:r>
            <a:r>
              <a:rPr lang="en-US" dirty="0"/>
              <a:t>algorithm</a:t>
            </a:r>
          </a:p>
          <a:p>
            <a:r>
              <a:rPr lang="en-US" dirty="0"/>
              <a:t>Extension of the HAT algorithm</a:t>
            </a:r>
          </a:p>
          <a:p>
            <a:r>
              <a:rPr lang="en-US" dirty="0"/>
              <a:t>Concept drift adaptation</a:t>
            </a:r>
          </a:p>
          <a:p>
            <a:r>
              <a:rPr lang="en-US" dirty="0"/>
              <a:t>Low energy consumption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806F5-75EC-7541-9FB3-6D4960B405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Goal	</a:t>
            </a:r>
          </a:p>
        </p:txBody>
      </p:sp>
    </p:spTree>
    <p:extLst>
      <p:ext uri="{BB962C8B-B14F-4D97-AF65-F5344CB8AC3E}">
        <p14:creationId xmlns:p14="http://schemas.microsoft.com/office/powerpoint/2010/main" val="2598960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E3AE07-E884-EA4C-AEC1-183F5D880E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189" y="1895285"/>
            <a:ext cx="9531350" cy="4007804"/>
          </a:xfrm>
        </p:spPr>
        <p:txBody>
          <a:bodyPr>
            <a:normAutofit/>
          </a:bodyPr>
          <a:lstStyle/>
          <a:p>
            <a:r>
              <a:rPr lang="en-US" dirty="0"/>
              <a:t>Most visited nodes               EFDT criteria</a:t>
            </a:r>
          </a:p>
          <a:p>
            <a:r>
              <a:rPr lang="en-US" dirty="0"/>
              <a:t>Less visited nodes               Deactivate them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Apply to the HAT algorithm as the baseline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8E937-BF07-5B4D-BA1C-9986C35D1C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method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EF0353-BFEE-D044-813D-61616F9B99EB}"/>
              </a:ext>
            </a:extLst>
          </p:cNvPr>
          <p:cNvCxnSpPr/>
          <p:nvPr/>
        </p:nvCxnSpPr>
        <p:spPr>
          <a:xfrm>
            <a:off x="3784922" y="2118167"/>
            <a:ext cx="91440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123A7F-F53E-8C49-8A74-47557B39BD55}"/>
              </a:ext>
            </a:extLst>
          </p:cNvPr>
          <p:cNvCxnSpPr/>
          <p:nvPr/>
        </p:nvCxnSpPr>
        <p:spPr>
          <a:xfrm>
            <a:off x="3784922" y="2606233"/>
            <a:ext cx="91440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68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5B24E-7992-094A-85C7-6556E2ED8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Reduce the energy consumption and maintain accuracy by applying the EFDT criteria to just a set of the nodes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94EC9-D45F-3240-A849-2E2CFE8446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method</a:t>
            </a:r>
          </a:p>
        </p:txBody>
      </p:sp>
    </p:spTree>
    <p:extLst>
      <p:ext uri="{BB962C8B-B14F-4D97-AF65-F5344CB8AC3E}">
        <p14:creationId xmlns:p14="http://schemas.microsoft.com/office/powerpoint/2010/main" val="4273897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4E36B9-7A35-3F44-8FB3-C23171E07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189" y="1895285"/>
            <a:ext cx="9531350" cy="43019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" dirty="0"/>
              <a:t>Does the GHAT </a:t>
            </a:r>
            <a:r>
              <a:rPr lang="en" b="1" dirty="0"/>
              <a:t>reduce</a:t>
            </a:r>
            <a:r>
              <a:rPr lang="en" dirty="0"/>
              <a:t> significantly the </a:t>
            </a:r>
            <a:r>
              <a:rPr lang="en" b="1" dirty="0"/>
              <a:t>energy consumption </a:t>
            </a:r>
            <a:r>
              <a:rPr lang="en" dirty="0"/>
              <a:t>compared to the HAT algorithm? </a:t>
            </a:r>
          </a:p>
          <a:p>
            <a:pPr marL="457200" indent="-457200">
              <a:buFont typeface="+mj-lt"/>
              <a:buAutoNum type="arabicPeriod"/>
            </a:pPr>
            <a:r>
              <a:rPr lang="en" dirty="0"/>
              <a:t>Does GHAT obtain competitive </a:t>
            </a:r>
            <a:r>
              <a:rPr lang="en" b="1" dirty="0"/>
              <a:t>accuracy</a:t>
            </a:r>
            <a:r>
              <a:rPr lang="en" dirty="0"/>
              <a:t> results compared to the HAT algorithm in datasets with and without concept drift? </a:t>
            </a:r>
          </a:p>
          <a:p>
            <a:pPr marL="457200" indent="-457200">
              <a:buFont typeface="+mj-lt"/>
              <a:buAutoNum type="arabicPeriod"/>
            </a:pPr>
            <a:r>
              <a:rPr lang="en" dirty="0"/>
              <a:t>How much more energy is consumed with the GHAT compared to the standard HT algorithm? </a:t>
            </a:r>
          </a:p>
          <a:p>
            <a:pPr marL="457200" indent="-457200">
              <a:buFont typeface="+mj-lt"/>
              <a:buAutoNum type="arabicPeriod"/>
            </a:pPr>
            <a:r>
              <a:rPr lang="en" dirty="0"/>
              <a:t>What is the accuracy comparison between the GHAT and the EFDT (Extremely Fast Decision Tree algorithm), the latest HT extension? </a:t>
            </a:r>
          </a:p>
          <a:p>
            <a:pPr marL="457200" indent="-457200">
              <a:buFont typeface="+mj-lt"/>
              <a:buAutoNum type="arabicPeriod"/>
            </a:pPr>
            <a:endParaRPr lang="en" dirty="0"/>
          </a:p>
          <a:p>
            <a:pPr marL="457200" indent="-457200">
              <a:buFont typeface="+mj-lt"/>
              <a:buAutoNum type="arabicPeriod"/>
            </a:pPr>
            <a:endParaRPr lang="en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58858-B43C-424E-8876-455645925B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1812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F7523-2C58-4486-8AF0-3AC370B20C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Thesis</a:t>
            </a:r>
            <a:endParaRPr lang="en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7E134-165A-4548-9E51-75D61B98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971" y="1805316"/>
            <a:ext cx="58293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C557B3-AB63-3640-A012-9A30B14D94E9}"/>
              </a:ext>
            </a:extLst>
          </p:cNvPr>
          <p:cNvSpPr txBox="1"/>
          <p:nvPr/>
        </p:nvSpPr>
        <p:spPr>
          <a:xfrm>
            <a:off x="1568638" y="4854820"/>
            <a:ext cx="9239966" cy="523220"/>
          </a:xfrm>
          <a:prstGeom prst="rect">
            <a:avLst/>
          </a:prstGeom>
          <a:noFill/>
          <a:ln w="2222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Make Machine Learning algorithms more energy efficient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5F30FED-98A6-8047-AD46-94C7138DDC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5556"/>
          <a:stretch/>
        </p:blipFill>
        <p:spPr>
          <a:xfrm>
            <a:off x="2433208" y="365820"/>
            <a:ext cx="1218196" cy="1028699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AD2D62C-6705-7C48-9977-409CD8DA45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b="16209"/>
          <a:stretch/>
        </p:blipFill>
        <p:spPr>
          <a:xfrm>
            <a:off x="3651404" y="472768"/>
            <a:ext cx="1100062" cy="92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76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BFAA40-A777-D642-BF1C-F6F6C62B13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Goal: To see how well GHAT performs compared to HAT, HT, and EFDT </a:t>
            </a:r>
          </a:p>
          <a:p>
            <a:r>
              <a:rPr lang="en-US" dirty="0"/>
              <a:t>In terms of accuracy and energy consumption</a:t>
            </a:r>
          </a:p>
          <a:p>
            <a:r>
              <a:rPr lang="en-US" dirty="0"/>
              <a:t>Considering concept drift scenarios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0FF32-FE64-D240-875D-ECCED967E6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490617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285ED-9FA3-EF42-9BFE-C5FE584B42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0E17F-0C40-954A-A642-FC86A60ED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356" y="1354238"/>
            <a:ext cx="6717016" cy="44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96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AFBE5B-3331-A74B-9F16-62DBB23C2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Normality test on the data</a:t>
            </a:r>
          </a:p>
          <a:p>
            <a:r>
              <a:rPr lang="en-US" dirty="0"/>
              <a:t>If data is normal                 Parametric tests</a:t>
            </a:r>
          </a:p>
          <a:p>
            <a:r>
              <a:rPr lang="en-US" dirty="0"/>
              <a:t>If data is not normal               Non-parametric tests</a:t>
            </a:r>
          </a:p>
          <a:p>
            <a:endParaRPr lang="en-US" dirty="0"/>
          </a:p>
          <a:p>
            <a:r>
              <a:rPr lang="en-US" dirty="0"/>
              <a:t>Test if the comparison between energy consumption and accuracy are statistically significant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16A49-1B48-0F43-94BE-4F4ECD0DD2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 analysis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379BB0D-1EAE-C14B-A6DB-349FB1C405C7}"/>
              </a:ext>
            </a:extLst>
          </p:cNvPr>
          <p:cNvCxnSpPr/>
          <p:nvPr/>
        </p:nvCxnSpPr>
        <p:spPr>
          <a:xfrm>
            <a:off x="3553429" y="2569579"/>
            <a:ext cx="91440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976F32-03EA-9140-9BE1-E1DDBCADC495}"/>
              </a:ext>
            </a:extLst>
          </p:cNvPr>
          <p:cNvCxnSpPr/>
          <p:nvPr/>
        </p:nvCxnSpPr>
        <p:spPr>
          <a:xfrm>
            <a:off x="3867875" y="2999771"/>
            <a:ext cx="91440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7889F10-2324-EC4A-BFF0-4D0103D18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26324"/>
          <a:stretch/>
        </p:blipFill>
        <p:spPr>
          <a:xfrm>
            <a:off x="7742059" y="544010"/>
            <a:ext cx="4449941" cy="327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50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21C0A7-06EC-D845-BF53-173DC68A02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189" y="1895285"/>
            <a:ext cx="10707322" cy="3486943"/>
          </a:xfrm>
        </p:spPr>
        <p:txBody>
          <a:bodyPr/>
          <a:lstStyle/>
          <a:p>
            <a:r>
              <a:rPr lang="en-US" dirty="0"/>
              <a:t>Algorithms: Massive Online Analysis (MOA)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  <a:latin typeface="American Typewriter Semibold" panose="02090604020004020304" pitchFamily="18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https://moa.cms.waikato.ac.nz</a:t>
            </a:r>
            <a:r>
              <a:rPr lang="en-US" b="1" dirty="0">
                <a:solidFill>
                  <a:schemeClr val="accent6"/>
                </a:solidFill>
                <a:latin typeface="American Typewriter Semibold" panose="02090604020004020304" pitchFamily="18" charset="77"/>
              </a:rPr>
              <a:t> </a:t>
            </a:r>
          </a:p>
          <a:p>
            <a:pPr marL="0" indent="0">
              <a:buNone/>
            </a:pPr>
            <a:endParaRPr lang="en-US" b="1" dirty="0">
              <a:latin typeface="American Typewriter Semibold" panose="02090604020004020304" pitchFamily="18" charset="77"/>
            </a:endParaRPr>
          </a:p>
          <a:p>
            <a:r>
              <a:rPr lang="en-US" dirty="0"/>
              <a:t>Energy consumption (CPU, DRAM): Intel Power Gadget </a:t>
            </a:r>
          </a:p>
          <a:p>
            <a:pPr marL="0" indent="0">
              <a:buNone/>
            </a:pPr>
            <a:r>
              <a:rPr lang="en" b="1" u="sng" dirty="0">
                <a:solidFill>
                  <a:schemeClr val="accent6"/>
                </a:solidFill>
                <a:latin typeface="American Typewriter Semibold" panose="02090604020004020304" pitchFamily="18" charset="77"/>
              </a:rPr>
              <a:t>https://</a:t>
            </a:r>
            <a:r>
              <a:rPr lang="en" b="1" u="sng" dirty="0" err="1">
                <a:solidFill>
                  <a:schemeClr val="accent6"/>
                </a:solidFill>
                <a:latin typeface="American Typewriter Semibold" panose="02090604020004020304" pitchFamily="18" charset="77"/>
              </a:rPr>
              <a:t>software.intel.com</a:t>
            </a:r>
            <a:r>
              <a:rPr lang="en" b="1" u="sng" dirty="0">
                <a:solidFill>
                  <a:schemeClr val="accent6"/>
                </a:solidFill>
                <a:latin typeface="American Typewriter Semibold" panose="02090604020004020304" pitchFamily="18" charset="77"/>
              </a:rPr>
              <a:t>/</a:t>
            </a:r>
            <a:r>
              <a:rPr lang="en" b="1" u="sng" dirty="0" err="1">
                <a:solidFill>
                  <a:schemeClr val="accent6"/>
                </a:solidFill>
                <a:latin typeface="American Typewriter Semibold" panose="02090604020004020304" pitchFamily="18" charset="77"/>
              </a:rPr>
              <a:t>en</a:t>
            </a:r>
            <a:r>
              <a:rPr lang="en" b="1" u="sng" dirty="0">
                <a:solidFill>
                  <a:schemeClr val="accent6"/>
                </a:solidFill>
                <a:latin typeface="American Typewriter Semibold" panose="02090604020004020304" pitchFamily="18" charset="77"/>
              </a:rPr>
              <a:t>- us/articles/intel- power- gadget- 20   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6E1A2-B42C-FC4B-ABCF-99194C239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Environment	</a:t>
            </a:r>
          </a:p>
        </p:txBody>
      </p:sp>
    </p:spTree>
    <p:extLst>
      <p:ext uri="{BB962C8B-B14F-4D97-AF65-F5344CB8AC3E}">
        <p14:creationId xmlns:p14="http://schemas.microsoft.com/office/powerpoint/2010/main" val="3681448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42B90A-D0CE-3A4D-810C-30E101CE5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189" y="1895285"/>
            <a:ext cx="9531350" cy="3718437"/>
          </a:xfrm>
        </p:spPr>
        <p:txBody>
          <a:bodyPr/>
          <a:lstStyle/>
          <a:p>
            <a:r>
              <a:rPr lang="en-US" dirty="0"/>
              <a:t>Accuracy </a:t>
            </a:r>
          </a:p>
          <a:p>
            <a:r>
              <a:rPr lang="en-US" dirty="0"/>
              <a:t>Energy </a:t>
            </a:r>
          </a:p>
          <a:p>
            <a:r>
              <a:rPr lang="en-US" dirty="0"/>
              <a:t>Number of nodes</a:t>
            </a:r>
          </a:p>
          <a:p>
            <a:r>
              <a:rPr lang="en-US" dirty="0"/>
              <a:t>Number of leaves</a:t>
            </a:r>
          </a:p>
          <a:p>
            <a:r>
              <a:rPr lang="en-US" dirty="0"/>
              <a:t>Number of inactive leaves</a:t>
            </a:r>
          </a:p>
          <a:p>
            <a:r>
              <a:rPr lang="en-US" dirty="0"/>
              <a:t>Number of active leaves</a:t>
            </a:r>
          </a:p>
          <a:p>
            <a:r>
              <a:rPr lang="en-US" dirty="0"/>
              <a:t>Number of nodes with the EFDT criteria (fast nodes)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A6BE8-BF67-2246-B23A-90B993ECED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Expected outcomes</a:t>
            </a:r>
          </a:p>
        </p:txBody>
      </p:sp>
    </p:spTree>
    <p:extLst>
      <p:ext uri="{BB962C8B-B14F-4D97-AF65-F5344CB8AC3E}">
        <p14:creationId xmlns:p14="http://schemas.microsoft.com/office/powerpoint/2010/main" val="180932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B5907-0695-B84D-A918-622FCFF145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Expected outcomes *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E6B719-EED8-3844-A02E-666C595D7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22"/>
          <a:stretch/>
        </p:blipFill>
        <p:spPr>
          <a:xfrm>
            <a:off x="1466126" y="1233022"/>
            <a:ext cx="9259747" cy="3614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80AF95-9A48-3641-A5CF-00E197241BA3}"/>
              </a:ext>
            </a:extLst>
          </p:cNvPr>
          <p:cNvSpPr txBox="1"/>
          <p:nvPr/>
        </p:nvSpPr>
        <p:spPr>
          <a:xfrm>
            <a:off x="479989" y="4893975"/>
            <a:ext cx="10438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Taken from a previous paper Green Very Fast Decision Tree. Same method on the </a:t>
            </a:r>
            <a:r>
              <a:rPr lang="en-US" sz="2000" dirty="0" err="1"/>
              <a:t>Hoeffding</a:t>
            </a:r>
            <a:r>
              <a:rPr lang="en-US" sz="2000" dirty="0"/>
              <a:t> Tree </a:t>
            </a:r>
          </a:p>
        </p:txBody>
      </p:sp>
    </p:spTree>
    <p:extLst>
      <p:ext uri="{BB962C8B-B14F-4D97-AF65-F5344CB8AC3E}">
        <p14:creationId xmlns:p14="http://schemas.microsoft.com/office/powerpoint/2010/main" val="351795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0E2D5-5867-4B4F-836B-46C803DCA9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Activity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7D4E8-4C73-CA43-83F0-A40D497E9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1854200"/>
            <a:ext cx="7874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08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6C5932-B463-0E40-B15E-54D10B58C5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Propose the Green </a:t>
            </a:r>
            <a:r>
              <a:rPr lang="en-US" dirty="0" err="1"/>
              <a:t>Hoeffding</a:t>
            </a:r>
            <a:r>
              <a:rPr lang="en-US" dirty="0"/>
              <a:t> Adaptive Tree algorithm</a:t>
            </a:r>
          </a:p>
          <a:p>
            <a:r>
              <a:rPr lang="en-US" dirty="0"/>
              <a:t>Extension of the </a:t>
            </a:r>
            <a:r>
              <a:rPr lang="en-US" dirty="0" err="1"/>
              <a:t>Hoeffding</a:t>
            </a:r>
            <a:r>
              <a:rPr lang="en-US" dirty="0"/>
              <a:t> Adaptive Tree algorithm, using the criteria from the EFDT on a set of nodes</a:t>
            </a:r>
          </a:p>
          <a:p>
            <a:r>
              <a:rPr lang="en-US" dirty="0"/>
              <a:t>Reduced energy consumption</a:t>
            </a:r>
          </a:p>
          <a:p>
            <a:r>
              <a:rPr lang="en-US" dirty="0"/>
              <a:t>Maintain levels of accuracy</a:t>
            </a:r>
          </a:p>
          <a:p>
            <a:r>
              <a:rPr lang="en-US" dirty="0"/>
              <a:t>Handle concept drift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E6532-92EE-4740-8C2C-762D51ED3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626C45A-3702-7B49-8C37-96A27F0AE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8935"/>
          <a:stretch/>
        </p:blipFill>
        <p:spPr>
          <a:xfrm>
            <a:off x="9542621" y="3308189"/>
            <a:ext cx="1816027" cy="147215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C9BA31D-520E-4442-8314-7C21131675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5556"/>
          <a:stretch/>
        </p:blipFill>
        <p:spPr>
          <a:xfrm>
            <a:off x="7799281" y="3308189"/>
            <a:ext cx="1743341" cy="14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33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CFC1C5-DAFA-304D-AC76-3126354C0163}"/>
              </a:ext>
            </a:extLst>
          </p:cNvPr>
          <p:cNvSpPr txBox="1"/>
          <p:nvPr/>
        </p:nvSpPr>
        <p:spPr>
          <a:xfrm>
            <a:off x="7419372" y="4907665"/>
            <a:ext cx="44909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merican Typewriter" panose="02090604020004020304" pitchFamily="18" charset="77"/>
              </a:rPr>
              <a:t>Eva García-Martín</a:t>
            </a:r>
          </a:p>
          <a:p>
            <a:endParaRPr lang="en-US" sz="2000" dirty="0">
              <a:latin typeface="American Typewriter" panose="02090604020004020304" pitchFamily="18" charset="77"/>
            </a:endParaRPr>
          </a:p>
          <a:p>
            <a:r>
              <a:rPr lang="en-US" sz="2000" dirty="0">
                <a:latin typeface="American Typewriter" panose="02090604020004020304" pitchFamily="18" charset="77"/>
              </a:rPr>
              <a:t>PhD Student in Computer Science</a:t>
            </a:r>
          </a:p>
          <a:p>
            <a:r>
              <a:rPr lang="en-US" sz="2000" dirty="0">
                <a:latin typeface="American Typewriter" panose="02090604020004020304" pitchFamily="18" charset="77"/>
                <a:hlinkClick r:id="rId2"/>
              </a:rPr>
              <a:t>eva.garcia.martin@bth.se</a:t>
            </a:r>
            <a:endParaRPr lang="en-US" sz="2000" dirty="0">
              <a:latin typeface="American Typewriter" panose="02090604020004020304" pitchFamily="18" charset="77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American Typewriter" panose="02090604020004020304" pitchFamily="18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https://egarciamartin.github.io</a:t>
            </a:r>
            <a:r>
              <a:rPr lang="en-US" sz="2000" dirty="0">
                <a:solidFill>
                  <a:schemeClr val="accent6"/>
                </a:solidFill>
                <a:latin typeface="American Typewriter" panose="02090604020004020304" pitchFamily="18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184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F8A713-F157-744A-82A7-4BC2F74F3C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err="1"/>
              <a:t>Machine</a:t>
            </a:r>
            <a:r>
              <a:rPr lang="sv-SE" dirty="0"/>
              <a:t> </a:t>
            </a:r>
            <a:r>
              <a:rPr lang="sv-SE" dirty="0" err="1"/>
              <a:t>learning</a:t>
            </a:r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E10522-F5D0-074D-8563-2C50D48E195D}"/>
              </a:ext>
            </a:extLst>
          </p:cNvPr>
          <p:cNvSpPr txBox="1"/>
          <p:nvPr/>
        </p:nvSpPr>
        <p:spPr>
          <a:xfrm>
            <a:off x="1905950" y="1505299"/>
            <a:ext cx="838242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Algorithms that automatically learn with experience</a:t>
            </a:r>
          </a:p>
          <a:p>
            <a:endParaRPr lang="en-US" dirty="0"/>
          </a:p>
        </p:txBody>
      </p:sp>
      <p:pic>
        <p:nvPicPr>
          <p:cNvPr id="6" name="Picture 5" descr="A picture containing light, traffic, outdoor, sitting&#10;&#10;Description automatically generated">
            <a:extLst>
              <a:ext uri="{FF2B5EF4-FFF2-40B4-BE49-F238E27FC236}">
                <a16:creationId xmlns:a16="http://schemas.microsoft.com/office/drawing/2014/main" id="{7480B818-8801-2E45-97C5-76407CB52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63" y="2590913"/>
            <a:ext cx="1676173" cy="1676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01261-2EF0-7540-A3CF-04ACD4048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180" y="2577795"/>
            <a:ext cx="1144588" cy="1144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A14D46-870A-D14D-944D-6F686D9E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363" y="4143184"/>
            <a:ext cx="2113701" cy="1333258"/>
          </a:xfrm>
          <a:prstGeom prst="rect">
            <a:avLst/>
          </a:prstGeom>
        </p:spPr>
      </p:pic>
      <p:pic>
        <p:nvPicPr>
          <p:cNvPr id="10" name="Picture 9" descr="A picture containing building, outdoor, person, fence&#10;&#10;Description automatically generated">
            <a:extLst>
              <a:ext uri="{FF2B5EF4-FFF2-40B4-BE49-F238E27FC236}">
                <a16:creationId xmlns:a16="http://schemas.microsoft.com/office/drawing/2014/main" id="{455E6990-C8CA-204F-9B11-1F96C6951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389" y="2684792"/>
            <a:ext cx="3674198" cy="2043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B7C9F8-6047-4640-845D-BD76F2CD7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24" y="4809813"/>
            <a:ext cx="3421381" cy="92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F87882-55C5-F74B-9B85-77E9BCE05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189" y="1895285"/>
            <a:ext cx="10533702" cy="2655771"/>
          </a:xfrm>
        </p:spPr>
        <p:txBody>
          <a:bodyPr/>
          <a:lstStyle/>
          <a:p>
            <a:r>
              <a:rPr lang="en" dirty="0"/>
              <a:t>How can one learn from data and process evolving data in only one pass?</a:t>
            </a:r>
          </a:p>
          <a:p>
            <a:r>
              <a:rPr lang="en" dirty="0"/>
              <a:t>Real-time </a:t>
            </a:r>
          </a:p>
          <a:p>
            <a:r>
              <a:rPr lang="en" dirty="0"/>
              <a:t>Computationally efficient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11BD8-B1C5-C843-B7CB-57E52DB9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 stream mining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9DEF08E-AB29-0E4D-A126-690538577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6455"/>
          <a:stretch/>
        </p:blipFill>
        <p:spPr>
          <a:xfrm>
            <a:off x="4773110" y="3635980"/>
            <a:ext cx="2645780" cy="221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4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505AB4-A6B1-3B49-98E7-5597DDC98C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7023" y="2048102"/>
            <a:ext cx="9531350" cy="4653640"/>
          </a:xfrm>
        </p:spPr>
        <p:txBody>
          <a:bodyPr>
            <a:normAutofit/>
          </a:bodyPr>
          <a:lstStyle/>
          <a:p>
            <a:r>
              <a:rPr lang="en-US" dirty="0"/>
              <a:t>Reduce the energy consumption of computer programs</a:t>
            </a:r>
          </a:p>
          <a:p>
            <a:endParaRPr lang="en-US" dirty="0"/>
          </a:p>
          <a:p>
            <a:r>
              <a:rPr lang="en-US" dirty="0"/>
              <a:t>How?</a:t>
            </a:r>
          </a:p>
          <a:p>
            <a:endParaRPr lang="en-US" dirty="0"/>
          </a:p>
          <a:p>
            <a:pPr lvl="1"/>
            <a:r>
              <a:rPr lang="en-US" dirty="0"/>
              <a:t>Less memory accesses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Less computations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04963-D78C-D74D-A46A-13BB0947D1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Energy efficiency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4B744B1-9414-DA46-87B0-02195D38A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5556"/>
          <a:stretch/>
        </p:blipFill>
        <p:spPr>
          <a:xfrm>
            <a:off x="5396327" y="307252"/>
            <a:ext cx="1218196" cy="1028699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9848B21-5F6C-A540-9F34-B56D8A91B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650"/>
          <a:stretch/>
        </p:blipFill>
        <p:spPr>
          <a:xfrm>
            <a:off x="8881384" y="1586498"/>
            <a:ext cx="1406989" cy="1144588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1A73401-4E3B-5149-B649-4A7C21B55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924"/>
          <a:stretch/>
        </p:blipFill>
        <p:spPr>
          <a:xfrm>
            <a:off x="4501365" y="4649356"/>
            <a:ext cx="1318993" cy="1135336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B3D186B-D1F4-F84C-9A20-8ABBCDDFF7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975"/>
          <a:stretch/>
        </p:blipFill>
        <p:spPr>
          <a:xfrm>
            <a:off x="4207122" y="3196279"/>
            <a:ext cx="1870276" cy="15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8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77F0A2-0D4E-C24D-B7A2-88D744C367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189" y="1895285"/>
            <a:ext cx="9531350" cy="4192999"/>
          </a:xfrm>
        </p:spPr>
        <p:txBody>
          <a:bodyPr>
            <a:normAutofit/>
          </a:bodyPr>
          <a:lstStyle/>
          <a:p>
            <a:r>
              <a:rPr lang="en-US" dirty="0"/>
              <a:t>Machine learning algorithms consume significant amounts of energy</a:t>
            </a:r>
          </a:p>
          <a:p>
            <a:endParaRPr lang="en-US" dirty="0"/>
          </a:p>
          <a:p>
            <a:r>
              <a:rPr lang="en-US" dirty="0"/>
              <a:t>Environmental impact</a:t>
            </a:r>
          </a:p>
          <a:p>
            <a:endParaRPr lang="en-US" dirty="0"/>
          </a:p>
          <a:p>
            <a:r>
              <a:rPr lang="en-US" dirty="0"/>
              <a:t>Challenging to run on-device machine learning models</a:t>
            </a:r>
          </a:p>
          <a:p>
            <a:endParaRPr lang="en-US" dirty="0"/>
          </a:p>
          <a:p>
            <a:r>
              <a:rPr lang="en-US" dirty="0"/>
              <a:t>Emerging trend to make energy efficient machine learning algorithms, e.g. TensorFlow Lite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1C025-6267-7D44-B4E3-236C2DBD1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3769938-C40F-D541-8437-79973E883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80"/>
          <a:stretch/>
        </p:blipFill>
        <p:spPr>
          <a:xfrm>
            <a:off x="9183103" y="3750197"/>
            <a:ext cx="1105270" cy="960699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03A1653-FA11-DB4C-8AB3-334835A71F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7975"/>
          <a:stretch/>
        </p:blipFill>
        <p:spPr>
          <a:xfrm>
            <a:off x="8981594" y="2489214"/>
            <a:ext cx="1508287" cy="1237177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47FEDA5-81ED-F247-9AE4-14B513053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7674" y="4800865"/>
            <a:ext cx="960699" cy="9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760C4-B0A4-134E-8920-024BB4A31D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5975DD-F799-654E-B5DE-908CC0A32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171" y="660728"/>
            <a:ext cx="5140277" cy="49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9AF72C-0026-2F4E-8C71-FCA317970D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189" y="1895285"/>
            <a:ext cx="11031414" cy="4301987"/>
          </a:xfrm>
        </p:spPr>
        <p:txBody>
          <a:bodyPr>
            <a:normAutofit/>
          </a:bodyPr>
          <a:lstStyle/>
          <a:p>
            <a:r>
              <a:rPr lang="en-US" dirty="0" err="1"/>
              <a:t>Hoeffding</a:t>
            </a:r>
            <a:r>
              <a:rPr lang="en-US" dirty="0"/>
              <a:t> Tree (HT) (2000) </a:t>
            </a:r>
            <a:br>
              <a:rPr lang="en-US" dirty="0"/>
            </a:br>
            <a:r>
              <a:rPr lang="e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Pedro </a:t>
            </a:r>
            <a:r>
              <a:rPr lang="en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Domingos</a:t>
            </a:r>
            <a:r>
              <a:rPr lang="e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Geoff </a:t>
            </a:r>
            <a:r>
              <a:rPr lang="en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Hulten</a:t>
            </a:r>
            <a:r>
              <a:rPr lang="e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2000. Mining high-speed data streams. In Proceedings of the sixth ACM SIGKDD international conference on Knowledge discovery and data mining (KDD '00). ACM, New York, NY, USA, 71-80.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" dirty="0"/>
          </a:p>
          <a:p>
            <a:r>
              <a:rPr lang="en" dirty="0" err="1"/>
              <a:t>Hoeffding</a:t>
            </a:r>
            <a:r>
              <a:rPr lang="en" dirty="0"/>
              <a:t> Adaptive Tree (HAT) (2009)</a:t>
            </a:r>
            <a:br>
              <a:rPr lang="en" dirty="0"/>
            </a:br>
            <a:r>
              <a:rPr lang="sv-S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Bifet</a:t>
            </a: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Albert, and Ricard </a:t>
            </a:r>
            <a:r>
              <a:rPr lang="sv-S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Gavaldà</a:t>
            </a: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"Adaptive </a:t>
            </a:r>
            <a:r>
              <a:rPr lang="sv-S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learning</a:t>
            </a: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from </a:t>
            </a:r>
            <a:r>
              <a:rPr lang="sv-S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evolving</a:t>
            </a: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data </a:t>
            </a:r>
            <a:r>
              <a:rPr lang="sv-S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streams</a:t>
            </a: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." </a:t>
            </a:r>
            <a: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Symposium on Intelligent Data </a:t>
            </a:r>
            <a:r>
              <a:rPr lang="sv-SE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Springer, Berlin, Heidelberg, 2009.</a:t>
            </a:r>
            <a:endParaRPr lang="e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" dirty="0"/>
          </a:p>
          <a:p>
            <a:r>
              <a:rPr lang="en" dirty="0"/>
              <a:t>Extremely Fast Decision Tree (EFDT) (2018)</a:t>
            </a:r>
            <a:br>
              <a:rPr lang="en" dirty="0"/>
            </a:br>
            <a:r>
              <a:rPr lang="sv-S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Manapragada</a:t>
            </a: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v-S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Chaitanya</a:t>
            </a: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Geoffrey I. Webb, and </a:t>
            </a:r>
            <a:r>
              <a:rPr lang="sv-S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Mahsa</a:t>
            </a: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Salehi</a:t>
            </a: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"</a:t>
            </a:r>
            <a:r>
              <a:rPr lang="sv-S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Extremely</a:t>
            </a: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fast decision </a:t>
            </a:r>
            <a:r>
              <a:rPr lang="sv-S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tree</a:t>
            </a: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." </a:t>
            </a:r>
            <a:r>
              <a:rPr lang="sv-SE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Proceedings</a:t>
            </a:r>
            <a: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24th ACM SIGKDD International Conference on </a:t>
            </a:r>
            <a:r>
              <a:rPr lang="sv-SE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Knowledge</a:t>
            </a:r>
            <a: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Discovery &amp; Data Mining</a:t>
            </a:r>
            <a:r>
              <a:rPr lang="sv-S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ACM, 2018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49F5-F273-5E40-BB0C-513979F488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State-of-the-art</a:t>
            </a:r>
          </a:p>
          <a:p>
            <a:r>
              <a:rPr lang="en-US" sz="2400" dirty="0"/>
              <a:t>data stream mining</a:t>
            </a:r>
          </a:p>
        </p:txBody>
      </p:sp>
    </p:spTree>
    <p:extLst>
      <p:ext uri="{BB962C8B-B14F-4D97-AF65-F5344CB8AC3E}">
        <p14:creationId xmlns:p14="http://schemas.microsoft.com/office/powerpoint/2010/main" val="178040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9AF72C-0026-2F4E-8C71-FCA317970D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189" y="1895285"/>
            <a:ext cx="11031414" cy="4301987"/>
          </a:xfrm>
        </p:spPr>
        <p:txBody>
          <a:bodyPr>
            <a:normAutofit/>
          </a:bodyPr>
          <a:lstStyle/>
          <a:p>
            <a:r>
              <a:rPr lang="en-US" dirty="0" err="1"/>
              <a:t>Hoeffding</a:t>
            </a:r>
            <a:r>
              <a:rPr lang="en-US" dirty="0"/>
              <a:t> Tree (HT) (2000) </a:t>
            </a:r>
          </a:p>
          <a:p>
            <a:pPr lvl="1"/>
            <a:r>
              <a:rPr lang="en-US" dirty="0"/>
              <a:t>Online decision tree</a:t>
            </a:r>
          </a:p>
          <a:p>
            <a:pPr lvl="1"/>
            <a:r>
              <a:rPr lang="en-US" dirty="0"/>
              <a:t>Constant time per example</a:t>
            </a:r>
            <a:br>
              <a:rPr lang="en-US" dirty="0"/>
            </a:br>
            <a:endParaRPr lang="en-US" dirty="0"/>
          </a:p>
          <a:p>
            <a:r>
              <a:rPr lang="en" dirty="0" err="1"/>
              <a:t>Hoeffding</a:t>
            </a:r>
            <a:r>
              <a:rPr lang="en" dirty="0"/>
              <a:t> Adaptive Tree (HAT) (2009)</a:t>
            </a:r>
          </a:p>
          <a:p>
            <a:pPr lvl="1"/>
            <a:r>
              <a:rPr lang="en" dirty="0"/>
              <a:t>Concept drift handling</a:t>
            </a:r>
            <a:br>
              <a:rPr lang="en" dirty="0"/>
            </a:br>
            <a:endParaRPr lang="en" dirty="0"/>
          </a:p>
          <a:p>
            <a:r>
              <a:rPr lang="en" dirty="0"/>
              <a:t>Extremely Fast Decision Tree (EFDT) (2018)</a:t>
            </a:r>
          </a:p>
          <a:p>
            <a:pPr lvl="1"/>
            <a:r>
              <a:rPr lang="en" dirty="0"/>
              <a:t>High accuracy</a:t>
            </a:r>
          </a:p>
          <a:p>
            <a:pPr lvl="1"/>
            <a:r>
              <a:rPr lang="en" dirty="0"/>
              <a:t>High energy consumption</a:t>
            </a:r>
            <a:br>
              <a:rPr lang="en" dirty="0"/>
            </a:br>
            <a:endParaRPr lang="sv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49F5-F273-5E40-BB0C-513979F488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State-of-the-art</a:t>
            </a:r>
          </a:p>
          <a:p>
            <a:r>
              <a:rPr lang="en-US" sz="2400" dirty="0"/>
              <a:t>data stream mining</a:t>
            </a:r>
          </a:p>
        </p:txBody>
      </p:sp>
    </p:spTree>
    <p:extLst>
      <p:ext uri="{BB962C8B-B14F-4D97-AF65-F5344CB8AC3E}">
        <p14:creationId xmlns:p14="http://schemas.microsoft.com/office/powerpoint/2010/main" val="3751013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26C3B1D2-3585-49C0-818A-1830D0F63B87}" vid="{49239FDA-B308-495F-AADE-297EDF725D8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2A23E9816C4E4788143A2ACDEF0DC9" ma:contentTypeVersion="5" ma:contentTypeDescription="Skapa ett nytt dokument." ma:contentTypeScope="" ma:versionID="79053313d8ad3d165d8f37d7257f78e0">
  <xsd:schema xmlns:xsd="http://www.w3.org/2001/XMLSchema" xmlns:xs="http://www.w3.org/2001/XMLSchema" xmlns:p="http://schemas.microsoft.com/office/2006/metadata/properties" xmlns:ns1="http://schemas.microsoft.com/sharepoint/v3" xmlns:ns2="bc77c2ae-c46a-45b0-943b-86e1881297ff" targetNamespace="http://schemas.microsoft.com/office/2006/metadata/properties" ma:root="true" ma:fieldsID="f0b9fa37188d7f85e40b239eb5db39df" ns1:_="" ns2:_="">
    <xsd:import namespace="http://schemas.microsoft.com/sharepoint/v3"/>
    <xsd:import namespace="bc77c2ae-c46a-45b0-943b-86e1881297f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hidden="true" ma:internalName="PublishingStartDate">
      <xsd:simpleType>
        <xsd:restriction base="dms:Unknown"/>
      </xsd:simpleType>
    </xsd:element>
    <xsd:element name="PublishingExpirationDate" ma:index="9" nillable="true" ma:displayName="Schemalagt slutdatum" ma:description="Schemalagt slutdatum är en webbplatskolumn som skapas via publiceringsfunktionen. Den används för att ange datum och tid för när sidan inte längre ska visas för besökare på webbplatsen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7c2ae-c46a-45b0-943b-86e188129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78DA4B-8016-4D54-96FF-3BFD0C85CA92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c77c2ae-c46a-45b0-943b-86e1881297ff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8D24145-8DA0-49C7-85CE-AC79344537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1B063F-D884-481C-B6C6-CB1744572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c77c2ae-c46a-45b0-943b-86e188129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1849</TotalTime>
  <Words>613</Words>
  <Application>Microsoft Office PowerPoint</Application>
  <PresentationFormat>Widescreen</PresentationFormat>
  <Paragraphs>130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American Typewriter</vt:lpstr>
      <vt:lpstr>American Typewriter Semibold</vt:lpstr>
      <vt:lpstr>Arial</vt:lpstr>
      <vt:lpstr>Calibri</vt:lpstr>
      <vt:lpstr>Courier New</vt:lpstr>
      <vt:lpstr>Gill Sans Light</vt:lpstr>
      <vt:lpstr>Oswald</vt:lpstr>
      <vt:lpstr>Oswald Light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Eva Garcia Martin</dc:creator>
  <cp:keywords/>
  <dc:description/>
  <cp:lastModifiedBy>Anna Eriksson</cp:lastModifiedBy>
  <cp:revision>69</cp:revision>
  <cp:lastPrinted>2018-11-05T07:54:12Z</cp:lastPrinted>
  <dcterms:created xsi:type="dcterms:W3CDTF">2019-05-08T09:41:51Z</dcterms:created>
  <dcterms:modified xsi:type="dcterms:W3CDTF">2019-05-12T18:38:41Z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0x0101004D2A23E9816C4E4788143A2ACDEF0DC9</vt:lpwstr>
  </property>
</Properties>
</file>