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70" r:id="rId5"/>
    <p:sldId id="261" r:id="rId6"/>
    <p:sldId id="271" r:id="rId7"/>
    <p:sldId id="290" r:id="rId8"/>
    <p:sldId id="291" r:id="rId9"/>
    <p:sldId id="273" r:id="rId10"/>
    <p:sldId id="275" r:id="rId11"/>
    <p:sldId id="286" r:id="rId12"/>
    <p:sldId id="287" r:id="rId13"/>
    <p:sldId id="292" r:id="rId14"/>
    <p:sldId id="268" r:id="rId15"/>
    <p:sldId id="276" r:id="rId16"/>
    <p:sldId id="278" r:id="rId17"/>
    <p:sldId id="277" r:id="rId18"/>
    <p:sldId id="293" r:id="rId19"/>
    <p:sldId id="294" r:id="rId20"/>
    <p:sldId id="258" r:id="rId21"/>
    <p:sldId id="280" r:id="rId22"/>
    <p:sldId id="288" r:id="rId23"/>
    <p:sldId id="279" r:id="rId24"/>
    <p:sldId id="281" r:id="rId25"/>
    <p:sldId id="282" r:id="rId26"/>
    <p:sldId id="283" r:id="rId27"/>
    <p:sldId id="285" r:id="rId28"/>
    <p:sldId id="289" r:id="rId29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5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5339F7-A589-9345-87C9-03A94B554F1D}" v="11" dt="2019-05-12T13:07:07.2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2"/>
    <p:restoredTop sz="85490"/>
  </p:normalViewPr>
  <p:slideViewPr>
    <p:cSldViewPr snapToGrid="0" snapToObjects="1">
      <p:cViewPr varScale="1">
        <p:scale>
          <a:sx n="98" d="100"/>
          <a:sy n="98" d="100"/>
        </p:scale>
        <p:origin x="1572" y="72"/>
      </p:cViewPr>
      <p:guideLst>
        <p:guide orient="horz" pos="799"/>
        <p:guide pos="5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E1794-CEB5-CF46-A2EB-139DCCF7D8DD}" type="datetimeFigureOut">
              <a:rPr lang="sv-SE" smtClean="0"/>
              <a:t>2019-05-12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B6684-26E0-AB47-AC60-7089FA743B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188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2866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4659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9770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2222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4032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6259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387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err="1"/>
              <a:t>Iot</a:t>
            </a:r>
            <a:r>
              <a:rPr lang="sv-SE"/>
              <a:t> Definition &amp; </a:t>
            </a:r>
            <a:r>
              <a:rPr lang="sv-SE" err="1"/>
              <a:t>introduction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710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AAA for </a:t>
            </a:r>
            <a:r>
              <a:rPr lang="sv-SE" err="1"/>
              <a:t>IoT</a:t>
            </a:r>
            <a:r>
              <a:rPr lang="sv-SE"/>
              <a:t> is not as </a:t>
            </a:r>
            <a:r>
              <a:rPr lang="sv-SE" err="1"/>
              <a:t>centralized</a:t>
            </a:r>
            <a:r>
              <a:rPr lang="sv-SE"/>
              <a:t> as the </a:t>
            </a:r>
            <a:r>
              <a:rPr lang="sv-SE" err="1"/>
              <a:t>traditional</a:t>
            </a:r>
            <a:r>
              <a:rPr lang="sv-SE"/>
              <a:t> Telecommunications </a:t>
            </a:r>
            <a:r>
              <a:rPr lang="sv-SE" err="1"/>
              <a:t>architecture</a:t>
            </a:r>
            <a:r>
              <a:rPr lang="sv-SE"/>
              <a:t>. It </a:t>
            </a:r>
            <a:r>
              <a:rPr lang="sv-SE" err="1"/>
              <a:t>needs</a:t>
            </a:r>
            <a:r>
              <a:rPr lang="sv-SE"/>
              <a:t> to be </a:t>
            </a:r>
            <a:r>
              <a:rPr lang="sv-SE" err="1"/>
              <a:t>performed</a:t>
            </a:r>
            <a:r>
              <a:rPr lang="sv-SE"/>
              <a:t> in a </a:t>
            </a:r>
            <a:r>
              <a:rPr lang="sv-SE" err="1"/>
              <a:t>dynamic</a:t>
            </a:r>
            <a:r>
              <a:rPr lang="sv-SE"/>
              <a:t> fashion</a:t>
            </a:r>
          </a:p>
          <a:p>
            <a:r>
              <a:rPr lang="sv-SE" err="1"/>
              <a:t>Explain</a:t>
            </a:r>
            <a:r>
              <a:rPr lang="sv-SE"/>
              <a:t> </a:t>
            </a:r>
            <a:r>
              <a:rPr lang="sv-SE" err="1"/>
              <a:t>each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the term in </a:t>
            </a:r>
            <a:r>
              <a:rPr lang="sv-SE" err="1"/>
              <a:t>detail</a:t>
            </a:r>
            <a:r>
              <a:rPr lang="sv-SE"/>
              <a:t> </a:t>
            </a:r>
            <a:r>
              <a:rPr lang="sv-SE" err="1"/>
              <a:t>with</a:t>
            </a:r>
            <a:r>
              <a:rPr lang="sv-SE"/>
              <a:t> </a:t>
            </a:r>
            <a:r>
              <a:rPr lang="sv-SE" err="1"/>
              <a:t>example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686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AAA for </a:t>
            </a:r>
            <a:r>
              <a:rPr lang="sv-SE" err="1"/>
              <a:t>IoT</a:t>
            </a:r>
            <a:r>
              <a:rPr lang="sv-SE"/>
              <a:t> is not as </a:t>
            </a:r>
            <a:r>
              <a:rPr lang="sv-SE" err="1"/>
              <a:t>centralized</a:t>
            </a:r>
            <a:r>
              <a:rPr lang="sv-SE"/>
              <a:t> as the </a:t>
            </a:r>
            <a:r>
              <a:rPr lang="sv-SE" err="1"/>
              <a:t>traditional</a:t>
            </a:r>
            <a:r>
              <a:rPr lang="sv-SE"/>
              <a:t> Telecommunications </a:t>
            </a:r>
            <a:r>
              <a:rPr lang="sv-SE" err="1"/>
              <a:t>architecture</a:t>
            </a:r>
            <a:r>
              <a:rPr lang="sv-SE"/>
              <a:t>. It </a:t>
            </a:r>
            <a:r>
              <a:rPr lang="sv-SE" err="1"/>
              <a:t>needs</a:t>
            </a:r>
            <a:r>
              <a:rPr lang="sv-SE"/>
              <a:t> to be </a:t>
            </a:r>
            <a:r>
              <a:rPr lang="sv-SE" err="1"/>
              <a:t>performed</a:t>
            </a:r>
            <a:r>
              <a:rPr lang="sv-SE"/>
              <a:t> in a </a:t>
            </a:r>
            <a:r>
              <a:rPr lang="sv-SE" err="1"/>
              <a:t>dynamic</a:t>
            </a:r>
            <a:r>
              <a:rPr lang="sv-SE"/>
              <a:t> fashion</a:t>
            </a:r>
          </a:p>
          <a:p>
            <a:r>
              <a:rPr lang="sv-SE" err="1"/>
              <a:t>Explain</a:t>
            </a:r>
            <a:r>
              <a:rPr lang="sv-SE"/>
              <a:t> </a:t>
            </a:r>
            <a:r>
              <a:rPr lang="sv-SE" err="1"/>
              <a:t>each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the term in </a:t>
            </a:r>
            <a:r>
              <a:rPr lang="sv-SE" err="1"/>
              <a:t>detail</a:t>
            </a:r>
            <a:r>
              <a:rPr lang="sv-SE"/>
              <a:t> </a:t>
            </a:r>
            <a:r>
              <a:rPr lang="sv-SE" err="1"/>
              <a:t>with</a:t>
            </a:r>
            <a:r>
              <a:rPr lang="sv-SE"/>
              <a:t> </a:t>
            </a:r>
            <a:r>
              <a:rPr lang="sv-SE" err="1"/>
              <a:t>example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1555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AAA for </a:t>
            </a:r>
            <a:r>
              <a:rPr lang="sv-SE" err="1"/>
              <a:t>IoT</a:t>
            </a:r>
            <a:r>
              <a:rPr lang="sv-SE"/>
              <a:t> is not as </a:t>
            </a:r>
            <a:r>
              <a:rPr lang="sv-SE" err="1"/>
              <a:t>centralized</a:t>
            </a:r>
            <a:r>
              <a:rPr lang="sv-SE"/>
              <a:t> as the </a:t>
            </a:r>
            <a:r>
              <a:rPr lang="sv-SE" err="1"/>
              <a:t>traditional</a:t>
            </a:r>
            <a:r>
              <a:rPr lang="sv-SE"/>
              <a:t> Telecommunications </a:t>
            </a:r>
            <a:r>
              <a:rPr lang="sv-SE" err="1"/>
              <a:t>architecture</a:t>
            </a:r>
            <a:r>
              <a:rPr lang="sv-SE"/>
              <a:t>. It </a:t>
            </a:r>
            <a:r>
              <a:rPr lang="sv-SE" err="1"/>
              <a:t>needs</a:t>
            </a:r>
            <a:r>
              <a:rPr lang="sv-SE"/>
              <a:t> to be </a:t>
            </a:r>
            <a:r>
              <a:rPr lang="sv-SE" err="1"/>
              <a:t>performed</a:t>
            </a:r>
            <a:r>
              <a:rPr lang="sv-SE"/>
              <a:t> in a </a:t>
            </a:r>
            <a:r>
              <a:rPr lang="sv-SE" err="1"/>
              <a:t>dynamic</a:t>
            </a:r>
            <a:r>
              <a:rPr lang="sv-SE"/>
              <a:t> fashion</a:t>
            </a:r>
          </a:p>
          <a:p>
            <a:r>
              <a:rPr lang="sv-SE" err="1"/>
              <a:t>Explain</a:t>
            </a:r>
            <a:r>
              <a:rPr lang="sv-SE"/>
              <a:t> </a:t>
            </a:r>
            <a:r>
              <a:rPr lang="sv-SE" err="1"/>
              <a:t>each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the term in </a:t>
            </a:r>
            <a:r>
              <a:rPr lang="sv-SE" err="1"/>
              <a:t>detail</a:t>
            </a:r>
            <a:r>
              <a:rPr lang="sv-SE"/>
              <a:t> </a:t>
            </a:r>
            <a:r>
              <a:rPr lang="sv-SE" err="1"/>
              <a:t>with</a:t>
            </a:r>
            <a:r>
              <a:rPr lang="sv-SE"/>
              <a:t> </a:t>
            </a:r>
            <a:r>
              <a:rPr lang="sv-SE" err="1"/>
              <a:t>example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034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5393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AAA for </a:t>
            </a:r>
            <a:r>
              <a:rPr lang="sv-SE" err="1"/>
              <a:t>IoT</a:t>
            </a:r>
            <a:r>
              <a:rPr lang="sv-SE"/>
              <a:t> is not as </a:t>
            </a:r>
            <a:r>
              <a:rPr lang="sv-SE" err="1"/>
              <a:t>centralized</a:t>
            </a:r>
            <a:r>
              <a:rPr lang="sv-SE"/>
              <a:t> as the </a:t>
            </a:r>
            <a:r>
              <a:rPr lang="sv-SE" err="1"/>
              <a:t>traditional</a:t>
            </a:r>
            <a:r>
              <a:rPr lang="sv-SE"/>
              <a:t> Telecommunications </a:t>
            </a:r>
            <a:r>
              <a:rPr lang="sv-SE" err="1"/>
              <a:t>architecture</a:t>
            </a:r>
            <a:r>
              <a:rPr lang="sv-SE"/>
              <a:t>. It </a:t>
            </a:r>
            <a:r>
              <a:rPr lang="sv-SE" err="1"/>
              <a:t>needs</a:t>
            </a:r>
            <a:r>
              <a:rPr lang="sv-SE"/>
              <a:t> to be </a:t>
            </a:r>
            <a:r>
              <a:rPr lang="sv-SE" err="1"/>
              <a:t>performed</a:t>
            </a:r>
            <a:r>
              <a:rPr lang="sv-SE"/>
              <a:t> in a </a:t>
            </a:r>
            <a:r>
              <a:rPr lang="sv-SE" err="1"/>
              <a:t>dynamic</a:t>
            </a:r>
            <a:r>
              <a:rPr lang="sv-SE"/>
              <a:t> fashion</a:t>
            </a:r>
          </a:p>
          <a:p>
            <a:r>
              <a:rPr lang="sv-SE" err="1"/>
              <a:t>Explain</a:t>
            </a:r>
            <a:r>
              <a:rPr lang="sv-SE"/>
              <a:t> </a:t>
            </a:r>
            <a:r>
              <a:rPr lang="sv-SE" err="1"/>
              <a:t>each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the term in </a:t>
            </a:r>
            <a:r>
              <a:rPr lang="sv-SE" err="1"/>
              <a:t>detail</a:t>
            </a:r>
            <a:r>
              <a:rPr lang="sv-SE"/>
              <a:t> </a:t>
            </a:r>
            <a:r>
              <a:rPr lang="sv-SE" err="1"/>
              <a:t>with</a:t>
            </a:r>
            <a:r>
              <a:rPr lang="sv-SE"/>
              <a:t> </a:t>
            </a:r>
            <a:r>
              <a:rPr lang="sv-SE" err="1"/>
              <a:t>example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0348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2893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6684-26E0-AB47-AC60-7089FA743B64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147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4401D4C1-F2CF-C14E-A486-C313E3085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 r="-15"/>
          <a:stretch/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B3BF55F-5B25-5D47-B163-CF84A17CF9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CDAAA8B-9E7D-2740-9EF8-4AF790A13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5" y="541337"/>
            <a:ext cx="996583" cy="994644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6DABD6B2-5E80-234A-B9B1-91D01476EC65}"/>
              </a:ext>
            </a:extLst>
          </p:cNvPr>
          <p:cNvSpPr txBox="1">
            <a:spLocks/>
          </p:cNvSpPr>
          <p:nvPr userDrawn="1"/>
        </p:nvSpPr>
        <p:spPr>
          <a:xfrm>
            <a:off x="769357" y="754958"/>
            <a:ext cx="10515600" cy="132556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sv-SE" sz="4400">
              <a:latin typeface="Oswald Light" panose="02000303000000000000" pitchFamily="2" charset="0"/>
              <a:cs typeface="Gill Sans Light" panose="020B0302020104020203" pitchFamily="34" charset="-79"/>
            </a:endParaRP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565102DE-F43B-1E46-A150-DC67EFEB81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356" y="660728"/>
            <a:ext cx="9519017" cy="1144588"/>
          </a:xfrm>
        </p:spPr>
        <p:txBody>
          <a:bodyPr>
            <a:noAutofit/>
          </a:bodyPr>
          <a:lstStyle>
            <a:lvl1pPr marL="0" indent="0">
              <a:buNone/>
              <a:defRPr sz="4000" b="1" cap="all" baseline="0">
                <a:latin typeface="Oswald" panose="02000503000000000000" pitchFamily="2" charset="0"/>
              </a:defRPr>
            </a:lvl1pPr>
          </a:lstStyle>
          <a:p>
            <a:r>
              <a:rPr lang="sv-SE" dirty="0"/>
              <a:t>RUBRIK</a:t>
            </a:r>
          </a:p>
          <a:p>
            <a:r>
              <a:rPr lang="sv-SE" dirty="0"/>
              <a:t>rad 2</a:t>
            </a:r>
          </a:p>
        </p:txBody>
      </p:sp>
    </p:spTree>
    <p:extLst>
      <p:ext uri="{BB962C8B-B14F-4D97-AF65-F5344CB8AC3E}">
        <p14:creationId xmlns:p14="http://schemas.microsoft.com/office/powerpoint/2010/main" val="1926236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FBAE40"/>
          </p15:clr>
        </p15:guide>
        <p15:guide id="2" pos="55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B3BF55F-5B25-5D47-B163-CF84A17CF9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71F2027-EDE2-6F4D-A132-4EC0626F9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84" y="1415778"/>
            <a:ext cx="2304232" cy="2299749"/>
          </a:xfrm>
          <a:prstGeom prst="rect">
            <a:avLst/>
          </a:prstGeom>
        </p:spPr>
      </p:pic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3A834DC7-7736-2647-98CC-27791F61A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3074" y="4682056"/>
            <a:ext cx="8325852" cy="1144588"/>
          </a:xfrm>
        </p:spPr>
        <p:txBody>
          <a:bodyPr>
            <a:noAutofit/>
          </a:bodyPr>
          <a:lstStyle>
            <a:lvl1pPr marL="0" indent="0" algn="ctr">
              <a:buNone/>
              <a:defRPr sz="4000" b="1" cap="all" baseline="0">
                <a:latin typeface="Oswald" panose="02000503000000000000" pitchFamily="2" charset="0"/>
              </a:defRPr>
            </a:lvl1pPr>
          </a:lstStyle>
          <a:p>
            <a:r>
              <a:rPr lang="sv-SE" dirty="0"/>
              <a:t>RUBRIK</a:t>
            </a:r>
          </a:p>
          <a:p>
            <a:r>
              <a:rPr lang="sv-SE" dirty="0"/>
              <a:t>Rad 2</a:t>
            </a:r>
          </a:p>
        </p:txBody>
      </p:sp>
    </p:spTree>
    <p:extLst>
      <p:ext uri="{BB962C8B-B14F-4D97-AF65-F5344CB8AC3E}">
        <p14:creationId xmlns:p14="http://schemas.microsoft.com/office/powerpoint/2010/main" val="137879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358256B-C363-0A48-8D21-ECCC6034F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228600"/>
            <a:ext cx="12192001" cy="66294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B3BF55F-5B25-5D47-B163-CF84A17CF9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CDAAA8B-9E7D-2740-9EF8-4AF790A13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5" y="541337"/>
            <a:ext cx="996583" cy="994644"/>
          </a:xfrm>
          <a:prstGeom prst="rect">
            <a:avLst/>
          </a:prstGeom>
        </p:spPr>
      </p:pic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36475DDA-B9E1-324B-8234-BE5A1C4270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356" y="660728"/>
            <a:ext cx="9519017" cy="1144588"/>
          </a:xfrm>
        </p:spPr>
        <p:txBody>
          <a:bodyPr>
            <a:noAutofit/>
          </a:bodyPr>
          <a:lstStyle>
            <a:lvl1pPr marL="0" indent="0">
              <a:buNone/>
              <a:defRPr sz="4000" b="1" cap="all" baseline="0">
                <a:latin typeface="Oswald" panose="02000503000000000000" pitchFamily="2" charset="0"/>
              </a:defRPr>
            </a:lvl1pPr>
          </a:lstStyle>
          <a:p>
            <a:r>
              <a:rPr lang="sv-SE" dirty="0"/>
              <a:t>RUBRIK</a:t>
            </a:r>
          </a:p>
          <a:p>
            <a:r>
              <a:rPr lang="sv-SE" dirty="0"/>
              <a:t>rad 2</a:t>
            </a:r>
          </a:p>
        </p:txBody>
      </p:sp>
    </p:spTree>
    <p:extLst>
      <p:ext uri="{BB962C8B-B14F-4D97-AF65-F5344CB8AC3E}">
        <p14:creationId xmlns:p14="http://schemas.microsoft.com/office/powerpoint/2010/main" val="99930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D7045AB-F51B-0B4D-B748-CF984AE082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600"/>
            <a:ext cx="12192000" cy="66294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B3BF55F-5B25-5D47-B163-CF84A17CF9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CDAAA8B-9E7D-2740-9EF8-4AF790A13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5" y="541337"/>
            <a:ext cx="996583" cy="994644"/>
          </a:xfrm>
          <a:prstGeom prst="rect">
            <a:avLst/>
          </a:prstGeo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901235A-F0FD-3740-960B-1C2377081D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356" y="660728"/>
            <a:ext cx="9519017" cy="1144588"/>
          </a:xfrm>
        </p:spPr>
        <p:txBody>
          <a:bodyPr>
            <a:noAutofit/>
          </a:bodyPr>
          <a:lstStyle>
            <a:lvl1pPr marL="0" indent="0">
              <a:buNone/>
              <a:defRPr sz="4000" b="1" cap="all" baseline="0">
                <a:latin typeface="Oswald" panose="02000503000000000000" pitchFamily="2" charset="0"/>
              </a:defRPr>
            </a:lvl1pPr>
          </a:lstStyle>
          <a:p>
            <a:r>
              <a:rPr lang="sv-SE" dirty="0"/>
              <a:t>RUBRIK</a:t>
            </a:r>
          </a:p>
          <a:p>
            <a:r>
              <a:rPr lang="sv-SE" dirty="0"/>
              <a:t>rad 2</a:t>
            </a:r>
          </a:p>
        </p:txBody>
      </p:sp>
    </p:spTree>
    <p:extLst>
      <p:ext uri="{BB962C8B-B14F-4D97-AF65-F5344CB8AC3E}">
        <p14:creationId xmlns:p14="http://schemas.microsoft.com/office/powerpoint/2010/main" val="71395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3208C34-C483-7140-8791-2758FD1FE6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29250"/>
            <a:ext cx="12192000" cy="150495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8677487-89D4-7744-9750-1A3E0FD950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A59E987-0FC8-874F-B978-B09182432C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5" y="541337"/>
            <a:ext cx="996583" cy="994644"/>
          </a:xfrm>
          <a:prstGeom prst="rect">
            <a:avLst/>
          </a:prstGeom>
        </p:spPr>
      </p:pic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9987D2E6-291F-384E-A109-4FBE8327B0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189" y="1895285"/>
            <a:ext cx="9531350" cy="265577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dirty="0"/>
              <a:t>Nivå ett
Nivå två
Nivå tre
Nivå fyra
Nivå fem</a:t>
            </a:r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64EE15F7-E1E5-B64A-9E38-BC12C1715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9356" y="660728"/>
            <a:ext cx="9519017" cy="1144588"/>
          </a:xfrm>
        </p:spPr>
        <p:txBody>
          <a:bodyPr>
            <a:noAutofit/>
          </a:bodyPr>
          <a:lstStyle>
            <a:lvl1pPr marL="0" indent="0">
              <a:buNone/>
              <a:defRPr sz="4000" b="1" cap="all" baseline="0">
                <a:latin typeface="Oswald" panose="02000503000000000000" pitchFamily="2" charset="0"/>
              </a:defRPr>
            </a:lvl1pPr>
          </a:lstStyle>
          <a:p>
            <a:r>
              <a:rPr lang="sv-SE" dirty="0"/>
              <a:t>RUBRIK</a:t>
            </a:r>
          </a:p>
          <a:p>
            <a:r>
              <a:rPr lang="sv-SE" dirty="0"/>
              <a:t>rad 2</a:t>
            </a:r>
          </a:p>
        </p:txBody>
      </p:sp>
    </p:spTree>
    <p:extLst>
      <p:ext uri="{BB962C8B-B14F-4D97-AF65-F5344CB8AC3E}">
        <p14:creationId xmlns:p14="http://schemas.microsoft.com/office/powerpoint/2010/main" val="1274060769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2519571E-44F3-2D42-B672-705C8C16B0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1111CC6-80AD-CA45-917C-70FE908C0C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84" y="2528072"/>
            <a:ext cx="2304232" cy="229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1675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F878733-04AA-3341-ACFB-21C3A2028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D3510A7-27E7-AB47-9BDD-402850521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58285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0" r:id="rId2"/>
    <p:sldLayoutId id="2147483661" r:id="rId3"/>
    <p:sldLayoutId id="2147483662" r:id="rId4"/>
    <p:sldLayoutId id="2147483649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Courier New" panose="02070309020205020404" pitchFamily="49" charset="0"/>
        <a:buChar char="o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hailesh.pratap.singh@ericsson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hyperlink" Target="mailto:shailesh.pratap.singh@bth.s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chman.com/about-the-zachman-framewor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hailesh.pratap.singh@ericsson.com" TargetMode="External"/><Relationship Id="rId2" Type="http://schemas.openxmlformats.org/officeDocument/2006/relationships/hyperlink" Target="mailto:shailesh.pratap.singh@bth.se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chman.com/about-the-zachman-framewor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AFC5AAC-F1A5-7D42-9224-D657BBDC5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" b="0" dirty="0"/>
              <a:t>Dynamic Authentication, Authorization and Accounting for IoT Networks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2ECA7-FC32-E442-A91B-9C42833C788B}"/>
              </a:ext>
            </a:extLst>
          </p:cNvPr>
          <p:cNvSpPr txBox="1"/>
          <p:nvPr/>
        </p:nvSpPr>
        <p:spPr>
          <a:xfrm>
            <a:off x="370114" y="5176176"/>
            <a:ext cx="580208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err="1">
                <a:solidFill>
                  <a:schemeClr val="bg1"/>
                </a:solidFill>
              </a:rPr>
              <a:t>Name</a:t>
            </a:r>
            <a:r>
              <a:rPr lang="sv-SE" sz="2000" dirty="0">
                <a:solidFill>
                  <a:schemeClr val="bg1"/>
                </a:solidFill>
              </a:rPr>
              <a:t>: Shailesh Pratap Singh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PLEng</a:t>
            </a:r>
            <a:r>
              <a:rPr lang="sv-SE" sz="2000" dirty="0">
                <a:solidFill>
                  <a:schemeClr val="bg1"/>
                </a:solidFill>
              </a:rPr>
              <a:t> PhD student at BTH from Ericsson</a:t>
            </a:r>
          </a:p>
          <a:p>
            <a:r>
              <a:rPr lang="sv-SE" sz="2000" dirty="0">
                <a:solidFill>
                  <a:schemeClr val="bg1"/>
                </a:solidFill>
                <a:hlinkClick r:id="rId3"/>
              </a:rPr>
              <a:t>shailesh.pratap.singh@ericsson.com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  <a:hlinkClick r:id="rId4"/>
              </a:rPr>
              <a:t>shailesh.pratap.singh@bth.se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+46 709865715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3D839-6920-F549-9FC1-2BF8AB3CC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871" y="5176176"/>
            <a:ext cx="642257" cy="7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84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 err="1"/>
              <a:t>Context</a:t>
            </a:r>
            <a:r>
              <a:rPr lang="sv-SE" dirty="0"/>
              <a:t> </a:t>
            </a:r>
            <a:r>
              <a:rPr lang="sv-SE" dirty="0" err="1"/>
              <a:t>aware</a:t>
            </a:r>
            <a:r>
              <a:rPr lang="sv-SE" dirty="0"/>
              <a:t> </a:t>
            </a:r>
            <a:r>
              <a:rPr lang="sv-SE" dirty="0" err="1"/>
              <a:t>dynamic</a:t>
            </a:r>
            <a:r>
              <a:rPr lang="sv-SE" dirty="0"/>
              <a:t> AAA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A7365F-244B-484D-B537-B5BBC5D0E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49987"/>
              </p:ext>
            </p:extLst>
          </p:nvPr>
        </p:nvGraphicFramePr>
        <p:xfrm>
          <a:off x="621324" y="1308076"/>
          <a:ext cx="10108196" cy="4253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330">
                  <a:extLst>
                    <a:ext uri="{9D8B030D-6E8A-4147-A177-3AD203B41FA5}">
                      <a16:colId xmlns:a16="http://schemas.microsoft.com/office/drawing/2014/main" val="2701891191"/>
                    </a:ext>
                  </a:extLst>
                </a:gridCol>
                <a:gridCol w="1455935">
                  <a:extLst>
                    <a:ext uri="{9D8B030D-6E8A-4147-A177-3AD203B41FA5}">
                      <a16:colId xmlns:a16="http://schemas.microsoft.com/office/drawing/2014/main" val="1635910528"/>
                    </a:ext>
                  </a:extLst>
                </a:gridCol>
                <a:gridCol w="1393593">
                  <a:extLst>
                    <a:ext uri="{9D8B030D-6E8A-4147-A177-3AD203B41FA5}">
                      <a16:colId xmlns:a16="http://schemas.microsoft.com/office/drawing/2014/main" val="2688937866"/>
                    </a:ext>
                  </a:extLst>
                </a:gridCol>
                <a:gridCol w="1356430">
                  <a:extLst>
                    <a:ext uri="{9D8B030D-6E8A-4147-A177-3AD203B41FA5}">
                      <a16:colId xmlns:a16="http://schemas.microsoft.com/office/drawing/2014/main" val="2256352908"/>
                    </a:ext>
                  </a:extLst>
                </a:gridCol>
                <a:gridCol w="1544935">
                  <a:extLst>
                    <a:ext uri="{9D8B030D-6E8A-4147-A177-3AD203B41FA5}">
                      <a16:colId xmlns:a16="http://schemas.microsoft.com/office/drawing/2014/main" val="2856297515"/>
                    </a:ext>
                  </a:extLst>
                </a:gridCol>
                <a:gridCol w="1270123">
                  <a:extLst>
                    <a:ext uri="{9D8B030D-6E8A-4147-A177-3AD203B41FA5}">
                      <a16:colId xmlns:a16="http://schemas.microsoft.com/office/drawing/2014/main" val="399712612"/>
                    </a:ext>
                  </a:extLst>
                </a:gridCol>
                <a:gridCol w="1337850">
                  <a:extLst>
                    <a:ext uri="{9D8B030D-6E8A-4147-A177-3AD203B41FA5}">
                      <a16:colId xmlns:a16="http://schemas.microsoft.com/office/drawing/2014/main" val="167687028"/>
                    </a:ext>
                  </a:extLst>
                </a:gridCol>
              </a:tblGrid>
              <a:tr h="753673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What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How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Where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Who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When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Why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018832"/>
                  </a:ext>
                </a:extLst>
              </a:tr>
              <a:tr h="928671">
                <a:tc>
                  <a:txBody>
                    <a:bodyPr/>
                    <a:lstStyle/>
                    <a:p>
                      <a:r>
                        <a:rPr lang="sv-SE" dirty="0" err="1"/>
                        <a:t>Authentication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Smartwatch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node</a:t>
                      </a:r>
                      <a:r>
                        <a:rPr lang="sv-SE" sz="1400" dirty="0"/>
                        <a:t>, human, BCU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HR, BP, voice, retina, RFID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Zones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location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auth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engine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Device</a:t>
                      </a:r>
                      <a:r>
                        <a:rPr lang="sv-SE" sz="1400" dirty="0"/>
                        <a:t>, patient, </a:t>
                      </a:r>
                      <a:r>
                        <a:rPr lang="sv-SE" sz="1400" dirty="0" err="1"/>
                        <a:t>medical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practitioner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Time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day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state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of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device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motivation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308515"/>
                  </a:ext>
                </a:extLst>
              </a:tr>
              <a:tr h="1199534">
                <a:tc>
                  <a:txBody>
                    <a:bodyPr/>
                    <a:lstStyle/>
                    <a:p>
                      <a:r>
                        <a:rPr lang="sv-SE" dirty="0" err="1"/>
                        <a:t>Authorization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Device</a:t>
                      </a:r>
                      <a:r>
                        <a:rPr lang="sv-SE" sz="1400" dirty="0"/>
                        <a:t> administration, insulin pump, sensitive </a:t>
                      </a:r>
                      <a:r>
                        <a:rPr lang="sv-SE" sz="1400" dirty="0" err="1"/>
                        <a:t>infromation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Local</a:t>
                      </a:r>
                      <a:r>
                        <a:rPr lang="sv-SE" sz="1400" dirty="0"/>
                        <a:t>, workflow, </a:t>
                      </a:r>
                      <a:r>
                        <a:rPr lang="sv-SE" sz="1400" dirty="0" err="1"/>
                        <a:t>message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queue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Location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based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authorization</a:t>
                      </a:r>
                      <a:r>
                        <a:rPr lang="sv-SE" sz="1400" dirty="0"/>
                        <a:t> and </a:t>
                      </a:r>
                      <a:r>
                        <a:rPr lang="sv-SE" sz="1400" dirty="0" err="1"/>
                        <a:t>associated</a:t>
                      </a:r>
                      <a:r>
                        <a:rPr lang="sv-SE" sz="1400" dirty="0"/>
                        <a:t> workflow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Device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user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medical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entity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node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Conditional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time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day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states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of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device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Criticality</a:t>
                      </a:r>
                      <a:r>
                        <a:rPr lang="sv-SE" sz="1400" dirty="0"/>
                        <a:t> and </a:t>
                      </a:r>
                      <a:r>
                        <a:rPr lang="sv-SE" sz="1400" dirty="0" err="1"/>
                        <a:t>mitigation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415335"/>
                  </a:ext>
                </a:extLst>
              </a:tr>
              <a:tr h="753673">
                <a:tc>
                  <a:txBody>
                    <a:bodyPr/>
                    <a:lstStyle/>
                    <a:p>
                      <a:r>
                        <a:rPr lang="sv-SE" dirty="0" err="1"/>
                        <a:t>Accounting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ML data, </a:t>
                      </a:r>
                      <a:r>
                        <a:rPr lang="sv-SE" sz="1400" dirty="0" err="1"/>
                        <a:t>medical</a:t>
                      </a:r>
                      <a:r>
                        <a:rPr lang="sv-SE" sz="1400" dirty="0"/>
                        <a:t> data, </a:t>
                      </a:r>
                      <a:r>
                        <a:rPr lang="sv-SE" sz="1400" dirty="0" err="1"/>
                        <a:t>device</a:t>
                      </a:r>
                      <a:r>
                        <a:rPr lang="sv-SE" sz="1400" dirty="0"/>
                        <a:t> data, </a:t>
                      </a:r>
                      <a:r>
                        <a:rPr lang="sv-SE" sz="1400" dirty="0" err="1"/>
                        <a:t>network</a:t>
                      </a:r>
                      <a:r>
                        <a:rPr lang="sv-SE" sz="1400" dirty="0"/>
                        <a:t>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Local</a:t>
                      </a:r>
                      <a:r>
                        <a:rPr lang="sv-SE" sz="1400" dirty="0"/>
                        <a:t> log, event record, workflow, </a:t>
                      </a:r>
                      <a:r>
                        <a:rPr lang="sv-SE" sz="1400" dirty="0" err="1"/>
                        <a:t>message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queue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On </a:t>
                      </a:r>
                      <a:r>
                        <a:rPr lang="sv-SE" sz="1400" dirty="0" err="1"/>
                        <a:t>device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node</a:t>
                      </a:r>
                      <a:r>
                        <a:rPr lang="sv-SE" sz="1400" dirty="0"/>
                        <a:t>, BCU, server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Device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user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network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application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Continuous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conditional</a:t>
                      </a:r>
                      <a:r>
                        <a:rPr lang="sv-SE" sz="1400" dirty="0"/>
                        <a:t> or </a:t>
                      </a:r>
                      <a:r>
                        <a:rPr lang="sv-SE" sz="1400" dirty="0" err="1"/>
                        <a:t>need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based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ML data &amp; </a:t>
                      </a:r>
                      <a:r>
                        <a:rPr lang="sv-SE" sz="1400" dirty="0" err="1"/>
                        <a:t>outlier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identificatio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medical</a:t>
                      </a:r>
                      <a:r>
                        <a:rPr lang="sv-SE" sz="1400" dirty="0"/>
                        <a:t> </a:t>
                      </a:r>
                      <a:r>
                        <a:rPr lang="sv-SE" sz="1400" dirty="0" err="1"/>
                        <a:t>requirements</a:t>
                      </a:r>
                      <a:r>
                        <a:rPr lang="sv-SE" sz="1400" dirty="0"/>
                        <a:t>, </a:t>
                      </a:r>
                      <a:r>
                        <a:rPr lang="sv-SE" sz="1400" dirty="0" err="1"/>
                        <a:t>optimization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360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E500C48-5788-A849-B205-EB4B348209F1}"/>
              </a:ext>
            </a:extLst>
          </p:cNvPr>
          <p:cNvSpPr txBox="1"/>
          <p:nvPr/>
        </p:nvSpPr>
        <p:spPr>
          <a:xfrm>
            <a:off x="621324" y="5662501"/>
            <a:ext cx="617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Inspiration from </a:t>
            </a:r>
            <a:r>
              <a:rPr lang="sv-SE" dirty="0" err="1"/>
              <a:t>Zachman</a:t>
            </a:r>
            <a:r>
              <a:rPr lang="sv-SE" dirty="0"/>
              <a:t> </a:t>
            </a:r>
            <a:r>
              <a:rPr lang="sv-SE" dirty="0" err="1"/>
              <a:t>Framework</a:t>
            </a:r>
            <a:r>
              <a:rPr lang="sv-SE" dirty="0"/>
              <a:t> (</a:t>
            </a:r>
            <a:r>
              <a:rPr lang="sv-SE" dirty="0">
                <a:hlinkClick r:id="rId3"/>
              </a:rPr>
              <a:t>https://www.zachman.com/about-the-zachman-framework</a:t>
            </a:r>
            <a:r>
              <a:rPr lang="sv-SE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2090462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189" y="1895285"/>
            <a:ext cx="9531350" cy="3599504"/>
          </a:xfrm>
        </p:spPr>
        <p:txBody>
          <a:bodyPr>
            <a:normAutofit fontScale="47500" lnSpcReduction="20000"/>
          </a:bodyPr>
          <a:lstStyle/>
          <a:p>
            <a:pPr lvl="1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Dynamic security and integrity of data and information in the IoT network</a:t>
            </a:r>
          </a:p>
          <a:p>
            <a:pPr lvl="2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Security Context</a:t>
            </a:r>
          </a:p>
          <a:p>
            <a:pPr lvl="2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Data integrity Context</a:t>
            </a:r>
          </a:p>
          <a:p>
            <a:pPr lvl="2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Machine reasoning based on different Stakeholders’ intents</a:t>
            </a:r>
          </a:p>
          <a:p>
            <a:pPr lvl="2"/>
            <a:endParaRPr lang="sv-SE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Onboarding and offboarding of the nodes in the IoT network impacting the AAA, security &amp; integrity issues.</a:t>
            </a:r>
          </a:p>
          <a:p>
            <a:pPr lvl="2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Context Configuration to impact on-boarding</a:t>
            </a:r>
          </a:p>
          <a:p>
            <a:pPr lvl="2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Smart AAA broker to trigger workflows for on and off boarding. For example</a:t>
            </a:r>
          </a:p>
          <a:p>
            <a:pPr lvl="3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Auto Pre-activation deactivation based on context conditions</a:t>
            </a:r>
          </a:p>
          <a:p>
            <a:pPr lvl="3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Outlier based quarantine and off-boarding</a:t>
            </a:r>
          </a:p>
          <a:p>
            <a:pPr lvl="2"/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AI for </a:t>
            </a:r>
            <a:r>
              <a:rPr lang="sv-SE" dirty="0" err="1"/>
              <a:t>security</a:t>
            </a:r>
            <a:r>
              <a:rPr lang="sv-SE" dirty="0"/>
              <a:t>, </a:t>
            </a:r>
            <a:r>
              <a:rPr lang="sv-SE" dirty="0" err="1"/>
              <a:t>integrity</a:t>
            </a:r>
            <a:r>
              <a:rPr lang="sv-SE" dirty="0"/>
              <a:t> &amp; </a:t>
            </a:r>
            <a:r>
              <a:rPr lang="sv-SE" dirty="0" err="1"/>
              <a:t>Onboarding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5650285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189" y="1492509"/>
            <a:ext cx="9531350" cy="3490447"/>
          </a:xfrm>
        </p:spPr>
        <p:txBody>
          <a:bodyPr>
            <a:noAutofit/>
          </a:bodyPr>
          <a:lstStyle/>
          <a:p>
            <a:r>
              <a:rPr lang="en-US" sz="2000" dirty="0"/>
              <a:t>Hierarchical Enterprise Management in WBAN (Wireless Body Area Network)</a:t>
            </a:r>
          </a:p>
          <a:p>
            <a:r>
              <a:rPr lang="en-US" sz="2000" dirty="0"/>
              <a:t>Enterprise contract based on nodes in WBAN</a:t>
            </a:r>
          </a:p>
          <a:p>
            <a:r>
              <a:rPr lang="en-US" sz="2000" dirty="0"/>
              <a:t>Onboarding of nodes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Pre-activated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Explicit registration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Polling of data from nodes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Dynamic authentication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Filtering and quarantine of data from nodes with no data or severe outliers</a:t>
            </a:r>
          </a:p>
          <a:p>
            <a:r>
              <a:rPr lang="en-US" sz="2000" dirty="0"/>
              <a:t>Offboarding of nodes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Explicit Deregistration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Long period (configurable) No data or outliers to trigger a workflow trigger for offboarding.</a:t>
            </a:r>
          </a:p>
          <a:p>
            <a:r>
              <a:rPr lang="en-US" sz="2000" dirty="0"/>
              <a:t>Remote Device Management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Industrial Challenges</a:t>
            </a:r>
          </a:p>
        </p:txBody>
      </p:sp>
    </p:spTree>
    <p:extLst>
      <p:ext uri="{BB962C8B-B14F-4D97-AF65-F5344CB8AC3E}">
        <p14:creationId xmlns:p14="http://schemas.microsoft.com/office/powerpoint/2010/main" val="2326750568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219" y="1233022"/>
            <a:ext cx="9531350" cy="3618009"/>
          </a:xfrm>
        </p:spPr>
        <p:txBody>
          <a:bodyPr>
            <a:noAutofit/>
          </a:bodyPr>
          <a:lstStyle/>
          <a:p>
            <a:r>
              <a:rPr lang="sv-SE" sz="1800" dirty="0"/>
              <a:t>RQ1. </a:t>
            </a:r>
            <a:r>
              <a:rPr lang="en-US" sz="1800" dirty="0"/>
              <a:t>How Artificial Intelligence can perform context based dynamic AAA for dedicated IoT networks?</a:t>
            </a:r>
          </a:p>
          <a:p>
            <a:pPr lvl="1"/>
            <a:r>
              <a:rPr lang="sv-SE" sz="1800" dirty="0"/>
              <a:t>RQ1.1</a:t>
            </a:r>
            <a:r>
              <a:rPr lang="en-US" sz="1800" dirty="0"/>
              <a:t>What are the Artificial Intelligence algorithms used for context based dynamic AAA for dedicated IoT networks?</a:t>
            </a:r>
            <a:endParaRPr lang="sv-SE" sz="1800" dirty="0"/>
          </a:p>
          <a:p>
            <a:pPr lvl="1"/>
            <a:r>
              <a:rPr lang="en-US" sz="1800" dirty="0"/>
              <a:t>RQ1.2 How is dynamic authentication, authorization and accounting performed for IoT network?</a:t>
            </a:r>
            <a:endParaRPr lang="sv-SE" sz="1800" dirty="0"/>
          </a:p>
          <a:p>
            <a:pPr lvl="1"/>
            <a:r>
              <a:rPr lang="en-US" sz="1800" dirty="0"/>
              <a:t>RQ1.5 How is security and integrity of data and information maintained in a dedicated IoT network?</a:t>
            </a:r>
            <a:endParaRPr lang="sv-SE" sz="1800" dirty="0"/>
          </a:p>
          <a:p>
            <a:pPr lvl="1"/>
            <a:r>
              <a:rPr lang="en-US" sz="1800" dirty="0"/>
              <a:t>RQ1.6 How is onboarding and offboarding of nodes performed in an IoT network and what are its characteristics impacting an effective dynamic AAA?</a:t>
            </a:r>
          </a:p>
          <a:p>
            <a:r>
              <a:rPr lang="en-US" sz="1800" dirty="0"/>
              <a:t>RQ2.What are the implications on performance &amp; maintainability of doing the data processing in different parts of the system architecture? For example, on the device, in network nodes or on a central server in the cloud.</a:t>
            </a:r>
          </a:p>
          <a:p>
            <a:pPr lvl="1"/>
            <a:r>
              <a:rPr lang="en-US" sz="1800" dirty="0"/>
              <a:t>RQ2.1 How does the system architecture impact lead time and throughput for performance of the smart AAA agent</a:t>
            </a:r>
          </a:p>
          <a:p>
            <a:pPr lvl="1"/>
            <a:r>
              <a:rPr lang="en-US" sz="1800" dirty="0"/>
              <a:t>RQ2.2 How does the system architecture impact the complexity, capex, </a:t>
            </a:r>
            <a:r>
              <a:rPr lang="en-US" sz="1800" dirty="0" err="1"/>
              <a:t>opex</a:t>
            </a:r>
            <a:r>
              <a:rPr lang="en-US" sz="1800" dirty="0"/>
              <a:t> and maintainability of the smart AAA agent.</a:t>
            </a:r>
            <a:endParaRPr lang="sv-SE" sz="1800" dirty="0"/>
          </a:p>
          <a:p>
            <a:endParaRPr lang="sv-SE" sz="1800" dirty="0"/>
          </a:p>
          <a:p>
            <a:endParaRPr lang="en-US" sz="1800" dirty="0"/>
          </a:p>
          <a:p>
            <a:endParaRPr lang="en-US" sz="1800" dirty="0"/>
          </a:p>
          <a:p>
            <a:endParaRPr lang="sv-SE" sz="18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Research </a:t>
            </a:r>
            <a:r>
              <a:rPr lang="sv-SE" dirty="0" err="1"/>
              <a:t>Question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6624981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316" y="1266191"/>
            <a:ext cx="9531350" cy="2655771"/>
          </a:xfrm>
        </p:spPr>
        <p:txBody>
          <a:bodyPr/>
          <a:lstStyle/>
          <a:p>
            <a:r>
              <a:rPr lang="sv-SE" dirty="0"/>
              <a:t>Mixed </a:t>
            </a:r>
            <a:r>
              <a:rPr lang="sv-SE" dirty="0" err="1"/>
              <a:t>method</a:t>
            </a:r>
            <a:r>
              <a:rPr lang="sv-SE" dirty="0"/>
              <a:t> research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Research </a:t>
            </a:r>
            <a:r>
              <a:rPr lang="sv-SE" dirty="0" err="1"/>
              <a:t>Methodology</a:t>
            </a:r>
            <a:endParaRPr lang="sv-SE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75549F0-C1F7-9D41-AE5F-AE5F8C6F924D}"/>
              </a:ext>
            </a:extLst>
          </p:cNvPr>
          <p:cNvSpPr/>
          <p:nvPr/>
        </p:nvSpPr>
        <p:spPr>
          <a:xfrm>
            <a:off x="722029" y="1719742"/>
            <a:ext cx="4858870" cy="11157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Peer </a:t>
            </a:r>
            <a:r>
              <a:rPr lang="sv-SE" dirty="0" err="1">
                <a:solidFill>
                  <a:schemeClr val="tx1"/>
                </a:solidFill>
              </a:rPr>
              <a:t>reviewed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literature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review</a:t>
            </a:r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/>
          </a:p>
          <a:p>
            <a:pPr algn="ctr"/>
            <a:endParaRPr lang="sv-SE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FC79A2A-098B-5843-B3DB-530A9382C1F9}"/>
              </a:ext>
            </a:extLst>
          </p:cNvPr>
          <p:cNvSpPr/>
          <p:nvPr/>
        </p:nvSpPr>
        <p:spPr>
          <a:xfrm>
            <a:off x="6430742" y="1719742"/>
            <a:ext cx="4215221" cy="11157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err="1">
                <a:solidFill>
                  <a:schemeClr val="tx1"/>
                </a:solidFill>
              </a:rPr>
              <a:t>Interviews</a:t>
            </a:r>
            <a:endParaRPr lang="sv-SE">
              <a:solidFill>
                <a:schemeClr val="tx1"/>
              </a:solidFill>
            </a:endParaRPr>
          </a:p>
          <a:p>
            <a:pPr algn="ctr"/>
            <a:endParaRPr lang="sv-SE"/>
          </a:p>
          <a:p>
            <a:pPr algn="ctr"/>
            <a:endParaRPr lang="sv-SE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D1C55B0-0CAF-7A49-A91A-779F3FA183A9}"/>
              </a:ext>
            </a:extLst>
          </p:cNvPr>
          <p:cNvSpPr/>
          <p:nvPr/>
        </p:nvSpPr>
        <p:spPr>
          <a:xfrm>
            <a:off x="6497305" y="2391848"/>
            <a:ext cx="847288" cy="3808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>
                <a:solidFill>
                  <a:schemeClr val="tx1"/>
                </a:solidFill>
              </a:rPr>
              <a:t>Product Managers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7D80E2B-AFD3-ED41-A169-E9DCC4B70B34}"/>
              </a:ext>
            </a:extLst>
          </p:cNvPr>
          <p:cNvSpPr/>
          <p:nvPr/>
        </p:nvSpPr>
        <p:spPr>
          <a:xfrm>
            <a:off x="7470099" y="2391848"/>
            <a:ext cx="724337" cy="3808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>
                <a:solidFill>
                  <a:schemeClr val="tx1"/>
                </a:solidFill>
              </a:rPr>
              <a:t>Medical </a:t>
            </a:r>
            <a:r>
              <a:rPr lang="sv-SE" sz="1100" err="1">
                <a:solidFill>
                  <a:schemeClr val="tx1"/>
                </a:solidFill>
              </a:rPr>
              <a:t>Entities</a:t>
            </a:r>
            <a:endParaRPr lang="sv-SE" sz="110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699D0F-F0FE-5E45-9B0E-245DED4BC922}"/>
              </a:ext>
            </a:extLst>
          </p:cNvPr>
          <p:cNvSpPr/>
          <p:nvPr/>
        </p:nvSpPr>
        <p:spPr>
          <a:xfrm>
            <a:off x="8269083" y="2391848"/>
            <a:ext cx="848404" cy="3808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err="1">
                <a:solidFill>
                  <a:schemeClr val="tx1"/>
                </a:solidFill>
              </a:rPr>
              <a:t>Network</a:t>
            </a:r>
            <a:r>
              <a:rPr lang="sv-SE" sz="1100">
                <a:solidFill>
                  <a:schemeClr val="tx1"/>
                </a:solidFill>
              </a:rPr>
              <a:t> Operators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7205D0-7616-2E4F-9B5E-92B246521ED4}"/>
              </a:ext>
            </a:extLst>
          </p:cNvPr>
          <p:cNvSpPr/>
          <p:nvPr/>
        </p:nvSpPr>
        <p:spPr>
          <a:xfrm>
            <a:off x="9192134" y="2391847"/>
            <a:ext cx="1303789" cy="3808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>
                <a:solidFill>
                  <a:schemeClr val="tx1"/>
                </a:solidFill>
              </a:rPr>
              <a:t>IoT</a:t>
            </a:r>
            <a:r>
              <a:rPr lang="sv-SE" sz="1100" dirty="0">
                <a:solidFill>
                  <a:schemeClr val="tx1"/>
                </a:solidFill>
              </a:rPr>
              <a:t> &amp; AAA Experts and </a:t>
            </a:r>
            <a:r>
              <a:rPr lang="sv-SE" sz="1100" dirty="0" err="1">
                <a:solidFill>
                  <a:schemeClr val="tx1"/>
                </a:solidFill>
              </a:rPr>
              <a:t>Practitioners</a:t>
            </a:r>
            <a:endParaRPr lang="sv-SE" sz="1100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7ABB23-DDA7-F341-928B-0DF0497631ED}"/>
              </a:ext>
            </a:extLst>
          </p:cNvPr>
          <p:cNvSpPr/>
          <p:nvPr/>
        </p:nvSpPr>
        <p:spPr>
          <a:xfrm>
            <a:off x="759667" y="2386661"/>
            <a:ext cx="739587" cy="3808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err="1">
                <a:solidFill>
                  <a:schemeClr val="tx1"/>
                </a:solidFill>
              </a:rPr>
              <a:t>Contexts</a:t>
            </a:r>
            <a:endParaRPr lang="sv-SE" sz="110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D70DFE-98FD-3448-AFB5-288ABDD8FD2E}"/>
              </a:ext>
            </a:extLst>
          </p:cNvPr>
          <p:cNvSpPr/>
          <p:nvPr/>
        </p:nvSpPr>
        <p:spPr>
          <a:xfrm>
            <a:off x="1513783" y="2391846"/>
            <a:ext cx="1115598" cy="3808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err="1">
                <a:solidFill>
                  <a:schemeClr val="tx1"/>
                </a:solidFill>
              </a:rPr>
              <a:t>Authentication</a:t>
            </a:r>
            <a:endParaRPr lang="sv-SE" sz="1100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9D2ACBB-B46A-DE4C-8914-16344DF9CD5A}"/>
              </a:ext>
            </a:extLst>
          </p:cNvPr>
          <p:cNvSpPr/>
          <p:nvPr/>
        </p:nvSpPr>
        <p:spPr>
          <a:xfrm>
            <a:off x="2671841" y="2386662"/>
            <a:ext cx="1008018" cy="3808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>
                <a:solidFill>
                  <a:schemeClr val="tx1"/>
                </a:solidFill>
              </a:rPr>
              <a:t>Authorization</a:t>
            </a:r>
            <a:endParaRPr lang="sv-SE" sz="1100" dirty="0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EE7EC25-F435-014D-8FD6-A41C0C4AE5FB}"/>
              </a:ext>
            </a:extLst>
          </p:cNvPr>
          <p:cNvSpPr/>
          <p:nvPr/>
        </p:nvSpPr>
        <p:spPr>
          <a:xfrm>
            <a:off x="3704389" y="2386662"/>
            <a:ext cx="874804" cy="3808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err="1">
                <a:solidFill>
                  <a:schemeClr val="tx1"/>
                </a:solidFill>
              </a:rPr>
              <a:t>Accounting</a:t>
            </a:r>
            <a:endParaRPr lang="sv-SE" sz="110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DA77BD3-3C68-6D41-9B5E-791F99373B3E}"/>
              </a:ext>
            </a:extLst>
          </p:cNvPr>
          <p:cNvSpPr/>
          <p:nvPr/>
        </p:nvSpPr>
        <p:spPr>
          <a:xfrm>
            <a:off x="4608251" y="2386662"/>
            <a:ext cx="874804" cy="3808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>
                <a:solidFill>
                  <a:schemeClr val="tx1"/>
                </a:solidFill>
              </a:rPr>
              <a:t>….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4793762-3743-4A41-B5C4-6F85C99235C5}"/>
              </a:ext>
            </a:extLst>
          </p:cNvPr>
          <p:cNvSpPr/>
          <p:nvPr/>
        </p:nvSpPr>
        <p:spPr>
          <a:xfrm>
            <a:off x="3679859" y="3233988"/>
            <a:ext cx="4215222" cy="35233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solidFill>
                  <a:schemeClr val="tx1"/>
                </a:solidFill>
              </a:rPr>
              <a:t>Proof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of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concept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72988D7-8D4C-8646-9EEB-46BF68005A77}"/>
              </a:ext>
            </a:extLst>
          </p:cNvPr>
          <p:cNvSpPr/>
          <p:nvPr/>
        </p:nvSpPr>
        <p:spPr>
          <a:xfrm>
            <a:off x="886519" y="3810820"/>
            <a:ext cx="9798423" cy="79895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solidFill>
                  <a:schemeClr val="tx1"/>
                </a:solidFill>
              </a:rPr>
              <a:t>Evaluation</a:t>
            </a:r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/>
          </a:p>
          <a:p>
            <a:pPr algn="ctr"/>
            <a:endParaRPr lang="sv-SE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376D34-8F75-864E-9379-66A021770D02}"/>
              </a:ext>
            </a:extLst>
          </p:cNvPr>
          <p:cNvCxnSpPr>
            <a:stCxn id="4" idx="2"/>
            <a:endCxn id="15" idx="0"/>
          </p:cNvCxnSpPr>
          <p:nvPr/>
        </p:nvCxnSpPr>
        <p:spPr>
          <a:xfrm>
            <a:off x="3151464" y="2835478"/>
            <a:ext cx="2636006" cy="398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BCC381-BC7E-5A45-9ECC-20457D7037D0}"/>
              </a:ext>
            </a:extLst>
          </p:cNvPr>
          <p:cNvCxnSpPr>
            <a:stCxn id="5" idx="2"/>
            <a:endCxn id="15" idx="0"/>
          </p:cNvCxnSpPr>
          <p:nvPr/>
        </p:nvCxnSpPr>
        <p:spPr>
          <a:xfrm flipH="1">
            <a:off x="5787470" y="2835478"/>
            <a:ext cx="2750883" cy="398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15747F9-50CB-D248-AC28-74FB0410C838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flipH="1">
            <a:off x="5785731" y="3586321"/>
            <a:ext cx="1739" cy="224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B1D6DD6-31C0-7246-A307-C68D17E8CF60}"/>
              </a:ext>
            </a:extLst>
          </p:cNvPr>
          <p:cNvSpPr/>
          <p:nvPr/>
        </p:nvSpPr>
        <p:spPr>
          <a:xfrm>
            <a:off x="984598" y="4166146"/>
            <a:ext cx="4339066" cy="3808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>
                <a:solidFill>
                  <a:schemeClr val="tx1"/>
                </a:solidFill>
              </a:rPr>
              <a:t>Effectivenes</a:t>
            </a:r>
            <a:r>
              <a:rPr lang="sv-SE" sz="1100" dirty="0">
                <a:solidFill>
                  <a:schemeClr val="tx1"/>
                </a:solidFill>
              </a:rPr>
              <a:t> in meeting the </a:t>
            </a:r>
            <a:r>
              <a:rPr lang="sv-SE" sz="1100" dirty="0" err="1">
                <a:solidFill>
                  <a:schemeClr val="tx1"/>
                </a:solidFill>
              </a:rPr>
              <a:t>context-aware</a:t>
            </a:r>
            <a:r>
              <a:rPr lang="sv-SE" sz="1100" dirty="0">
                <a:solidFill>
                  <a:schemeClr val="tx1"/>
                </a:solidFill>
              </a:rPr>
              <a:t> AAA </a:t>
            </a:r>
            <a:r>
              <a:rPr lang="sv-SE" sz="1100" dirty="0" err="1">
                <a:solidFill>
                  <a:schemeClr val="tx1"/>
                </a:solidFill>
              </a:rPr>
              <a:t>requirements</a:t>
            </a:r>
            <a:r>
              <a:rPr lang="sv-SE" sz="1100" dirty="0">
                <a:solidFill>
                  <a:schemeClr val="tx1"/>
                </a:solidFill>
              </a:rPr>
              <a:t> by smart  agent  for the </a:t>
            </a:r>
            <a:r>
              <a:rPr lang="sv-SE" sz="1100" dirty="0" err="1">
                <a:solidFill>
                  <a:schemeClr val="tx1"/>
                </a:solidFill>
              </a:rPr>
              <a:t>IoT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network</a:t>
            </a:r>
            <a:endParaRPr lang="sv-SE" sz="1100" dirty="0">
              <a:solidFill>
                <a:schemeClr val="tx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F36AB26-9369-874C-BBD3-93CCA3E2C1BE}"/>
              </a:ext>
            </a:extLst>
          </p:cNvPr>
          <p:cNvSpPr/>
          <p:nvPr/>
        </p:nvSpPr>
        <p:spPr>
          <a:xfrm>
            <a:off x="6236572" y="4153918"/>
            <a:ext cx="4339066" cy="3808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>
                <a:solidFill>
                  <a:schemeClr val="tx1"/>
                </a:solidFill>
              </a:rPr>
              <a:t>Performance</a:t>
            </a:r>
            <a:r>
              <a:rPr lang="sv-SE" sz="1100" dirty="0">
                <a:solidFill>
                  <a:schemeClr val="tx1"/>
                </a:solidFill>
              </a:rPr>
              <a:t> and </a:t>
            </a:r>
            <a:r>
              <a:rPr lang="sv-SE" sz="1100" dirty="0" err="1">
                <a:solidFill>
                  <a:schemeClr val="tx1"/>
                </a:solidFill>
              </a:rPr>
              <a:t>maintainability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benefits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of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processing</a:t>
            </a:r>
            <a:r>
              <a:rPr lang="sv-SE" sz="1100" dirty="0">
                <a:solidFill>
                  <a:schemeClr val="tx1"/>
                </a:solidFill>
              </a:rPr>
              <a:t> in different parts </a:t>
            </a:r>
            <a:r>
              <a:rPr lang="sv-SE" sz="1100" dirty="0" err="1">
                <a:solidFill>
                  <a:schemeClr val="tx1"/>
                </a:solidFill>
              </a:rPr>
              <a:t>of</a:t>
            </a:r>
            <a:r>
              <a:rPr lang="sv-SE" sz="1100" dirty="0">
                <a:solidFill>
                  <a:schemeClr val="tx1"/>
                </a:solidFill>
              </a:rPr>
              <a:t> the System </a:t>
            </a:r>
            <a:r>
              <a:rPr lang="sv-SE" sz="1100" dirty="0" err="1">
                <a:solidFill>
                  <a:schemeClr val="tx1"/>
                </a:solidFill>
              </a:rPr>
              <a:t>Architecture</a:t>
            </a:r>
            <a:endParaRPr lang="sv-SE" sz="1100" dirty="0">
              <a:solidFill>
                <a:schemeClr val="tx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F7F08B6-33C1-B84A-BFF9-EC0DF35C73F1}"/>
              </a:ext>
            </a:extLst>
          </p:cNvPr>
          <p:cNvSpPr/>
          <p:nvPr/>
        </p:nvSpPr>
        <p:spPr>
          <a:xfrm>
            <a:off x="5660576" y="4992735"/>
            <a:ext cx="5024365" cy="52734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Scenario </a:t>
            </a:r>
            <a:r>
              <a:rPr lang="sv-SE" dirty="0" err="1">
                <a:solidFill>
                  <a:schemeClr val="tx1"/>
                </a:solidFill>
              </a:rPr>
              <a:t>based</a:t>
            </a:r>
            <a:r>
              <a:rPr lang="sv-SE" dirty="0">
                <a:solidFill>
                  <a:schemeClr val="tx1"/>
                </a:solidFill>
              </a:rPr>
              <a:t> software </a:t>
            </a:r>
            <a:r>
              <a:rPr lang="sv-SE" dirty="0" err="1">
                <a:solidFill>
                  <a:schemeClr val="tx1"/>
                </a:solidFill>
              </a:rPr>
              <a:t>architecture</a:t>
            </a:r>
            <a:r>
              <a:rPr lang="sv-SE" dirty="0">
                <a:solidFill>
                  <a:schemeClr val="tx1"/>
                </a:solidFill>
              </a:rPr>
              <a:t>  </a:t>
            </a:r>
            <a:r>
              <a:rPr lang="sv-SE" dirty="0" err="1">
                <a:solidFill>
                  <a:schemeClr val="tx1"/>
                </a:solidFill>
              </a:rPr>
              <a:t>evaluation</a:t>
            </a:r>
            <a:r>
              <a:rPr lang="sv-SE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(ATAM, CBAM)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9DCDB73-24BD-614C-9CA5-10AC2346F489}"/>
              </a:ext>
            </a:extLst>
          </p:cNvPr>
          <p:cNvSpPr/>
          <p:nvPr/>
        </p:nvSpPr>
        <p:spPr>
          <a:xfrm>
            <a:off x="1504501" y="4996282"/>
            <a:ext cx="2776830" cy="52734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Experiment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EF07022-2BE9-164F-9AF9-26979E305D3B}"/>
              </a:ext>
            </a:extLst>
          </p:cNvPr>
          <p:cNvCxnSpPr>
            <a:cxnSpLocks/>
          </p:cNvCxnSpPr>
          <p:nvPr/>
        </p:nvCxnSpPr>
        <p:spPr>
          <a:xfrm>
            <a:off x="2932951" y="4609778"/>
            <a:ext cx="0" cy="382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CAF7A29-4A8C-7247-8C47-39E4B3B26914}"/>
              </a:ext>
            </a:extLst>
          </p:cNvPr>
          <p:cNvCxnSpPr>
            <a:cxnSpLocks/>
          </p:cNvCxnSpPr>
          <p:nvPr/>
        </p:nvCxnSpPr>
        <p:spPr>
          <a:xfrm>
            <a:off x="9611646" y="4609778"/>
            <a:ext cx="0" cy="382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596515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 err="1"/>
              <a:t>Evaluation</a:t>
            </a:r>
            <a:endParaRPr lang="sv-SE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7055E0-FA2D-5D41-8B78-8C4E3F3353BD}"/>
              </a:ext>
            </a:extLst>
          </p:cNvPr>
          <p:cNvCxnSpPr/>
          <p:nvPr/>
        </p:nvCxnSpPr>
        <p:spPr>
          <a:xfrm>
            <a:off x="5939406" y="1363900"/>
            <a:ext cx="0" cy="419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5DCE019-4B3D-294B-A4F2-F224139B211F}"/>
              </a:ext>
            </a:extLst>
          </p:cNvPr>
          <p:cNvCxnSpPr/>
          <p:nvPr/>
        </p:nvCxnSpPr>
        <p:spPr>
          <a:xfrm>
            <a:off x="2390863" y="3514988"/>
            <a:ext cx="7013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loud 33">
            <a:extLst>
              <a:ext uri="{FF2B5EF4-FFF2-40B4-BE49-F238E27FC236}">
                <a16:creationId xmlns:a16="http://schemas.microsoft.com/office/drawing/2014/main" id="{51A84287-AD1C-274E-89B5-61181C8FEB0A}"/>
              </a:ext>
            </a:extLst>
          </p:cNvPr>
          <p:cNvSpPr/>
          <p:nvPr/>
        </p:nvSpPr>
        <p:spPr>
          <a:xfrm>
            <a:off x="755010" y="2132487"/>
            <a:ext cx="1199625" cy="54360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</a:p>
        </p:txBody>
      </p:sp>
      <p:sp>
        <p:nvSpPr>
          <p:cNvPr id="35" name="Round Diagonal Corner Rectangle 34">
            <a:extLst>
              <a:ext uri="{FF2B5EF4-FFF2-40B4-BE49-F238E27FC236}">
                <a16:creationId xmlns:a16="http://schemas.microsoft.com/office/drawing/2014/main" id="{5F26901F-CEE0-7446-8FEB-9D03F9F87AAB}"/>
              </a:ext>
            </a:extLst>
          </p:cNvPr>
          <p:cNvSpPr/>
          <p:nvPr/>
        </p:nvSpPr>
        <p:spPr>
          <a:xfrm>
            <a:off x="755010" y="4303552"/>
            <a:ext cx="1048061" cy="103044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C20F0D-DBD8-2742-B2DF-9AD303DCE8A9}"/>
              </a:ext>
            </a:extLst>
          </p:cNvPr>
          <p:cNvSpPr txBox="1"/>
          <p:nvPr/>
        </p:nvSpPr>
        <p:spPr>
          <a:xfrm>
            <a:off x="3003259" y="1610686"/>
            <a:ext cx="216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Traditional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D6C7A5-EB1A-DA40-A62B-0D6C95100205}"/>
              </a:ext>
            </a:extLst>
          </p:cNvPr>
          <p:cNvSpPr txBox="1"/>
          <p:nvPr/>
        </p:nvSpPr>
        <p:spPr>
          <a:xfrm>
            <a:off x="6929307" y="1620650"/>
            <a:ext cx="2558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AI &amp; ML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smart AAA agent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95288E7-AE54-804C-93FB-42F512CC0105}"/>
              </a:ext>
            </a:extLst>
          </p:cNvPr>
          <p:cNvSpPr/>
          <p:nvPr/>
        </p:nvSpPr>
        <p:spPr>
          <a:xfrm>
            <a:off x="6177733" y="2473649"/>
            <a:ext cx="41363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Smart AAA agent on cloud</a:t>
            </a:r>
            <a:endParaRPr lang="en-U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D357DAC-FF5F-BA4A-AC7E-32D6B8CB1DEC}"/>
              </a:ext>
            </a:extLst>
          </p:cNvPr>
          <p:cNvSpPr/>
          <p:nvPr/>
        </p:nvSpPr>
        <p:spPr>
          <a:xfrm>
            <a:off x="6219937" y="4183321"/>
            <a:ext cx="41363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Smart AAA agent on device</a:t>
            </a:r>
            <a:endParaRPr lang="en-U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211BBC-5CC3-F143-949E-5141B6DE1940}"/>
              </a:ext>
            </a:extLst>
          </p:cNvPr>
          <p:cNvSpPr/>
          <p:nvPr/>
        </p:nvSpPr>
        <p:spPr>
          <a:xfrm>
            <a:off x="1954635" y="2445255"/>
            <a:ext cx="41363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Traditional rule based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 on cloud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FC4A92-361F-034E-B3C9-E485E465D9AC}"/>
              </a:ext>
            </a:extLst>
          </p:cNvPr>
          <p:cNvSpPr/>
          <p:nvPr/>
        </p:nvSpPr>
        <p:spPr>
          <a:xfrm>
            <a:off x="1861805" y="4229487"/>
            <a:ext cx="41363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Traditional rule based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 on device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277F41-D102-B241-A757-E8E625366A82}"/>
              </a:ext>
            </a:extLst>
          </p:cNvPr>
          <p:cNvSpPr/>
          <p:nvPr/>
        </p:nvSpPr>
        <p:spPr>
          <a:xfrm>
            <a:off x="5648610" y="1620650"/>
            <a:ext cx="63286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RQ 1</a:t>
            </a:r>
          </a:p>
        </p:txBody>
      </p:sp>
      <p:sp>
        <p:nvSpPr>
          <p:cNvPr id="46" name="Left-Right Arrow 45">
            <a:extLst>
              <a:ext uri="{FF2B5EF4-FFF2-40B4-BE49-F238E27FC236}">
                <a16:creationId xmlns:a16="http://schemas.microsoft.com/office/drawing/2014/main" id="{FFBF63DD-0B41-1A4D-8BF5-5C8D5E7B945A}"/>
              </a:ext>
            </a:extLst>
          </p:cNvPr>
          <p:cNvSpPr/>
          <p:nvPr/>
        </p:nvSpPr>
        <p:spPr>
          <a:xfrm>
            <a:off x="5658001" y="1924306"/>
            <a:ext cx="545559" cy="15443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0A2A7B3-B196-D148-AFB6-0A08D52FD34F}"/>
              </a:ext>
            </a:extLst>
          </p:cNvPr>
          <p:cNvSpPr/>
          <p:nvPr/>
        </p:nvSpPr>
        <p:spPr>
          <a:xfrm flipH="1">
            <a:off x="5453758" y="3152396"/>
            <a:ext cx="3484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RQ2</a:t>
            </a:r>
          </a:p>
        </p:txBody>
      </p:sp>
      <p:sp>
        <p:nvSpPr>
          <p:cNvPr id="48" name="Up-Down Arrow 47">
            <a:extLst>
              <a:ext uri="{FF2B5EF4-FFF2-40B4-BE49-F238E27FC236}">
                <a16:creationId xmlns:a16="http://schemas.microsoft.com/office/drawing/2014/main" id="{6EB8E657-AB02-884D-9B1A-2D4C3724B480}"/>
              </a:ext>
            </a:extLst>
          </p:cNvPr>
          <p:cNvSpPr/>
          <p:nvPr/>
        </p:nvSpPr>
        <p:spPr>
          <a:xfrm>
            <a:off x="5399316" y="3276252"/>
            <a:ext cx="108872" cy="55551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2465492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2046" y="1606227"/>
            <a:ext cx="9531350" cy="2552116"/>
          </a:xfrm>
        </p:spPr>
        <p:txBody>
          <a:bodyPr>
            <a:normAutofit/>
          </a:bodyPr>
          <a:lstStyle/>
          <a:p>
            <a:r>
              <a:rPr lang="en-US" dirty="0"/>
              <a:t>Smart AAA agent for IoT networks</a:t>
            </a:r>
          </a:p>
          <a:p>
            <a:r>
              <a:rPr lang="en-US" dirty="0"/>
              <a:t>IoT use cases</a:t>
            </a:r>
          </a:p>
          <a:p>
            <a:r>
              <a:rPr lang="en-US" dirty="0"/>
              <a:t>SLR</a:t>
            </a:r>
          </a:p>
          <a:p>
            <a:r>
              <a:rPr lang="en-US" dirty="0"/>
              <a:t>Scenario based evaluation</a:t>
            </a:r>
          </a:p>
          <a:p>
            <a:r>
              <a:rPr lang="en-US" dirty="0"/>
              <a:t>Interviews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 err="1"/>
              <a:t>Conclusion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5641B6-460D-6E4F-9F56-9D9DA63DADEB}"/>
              </a:ext>
            </a:extLst>
          </p:cNvPr>
          <p:cNvSpPr txBox="1"/>
          <p:nvPr/>
        </p:nvSpPr>
        <p:spPr>
          <a:xfrm>
            <a:off x="5184824" y="3925016"/>
            <a:ext cx="70071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Shailesh Pratap Singh</a:t>
            </a:r>
          </a:p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+46 709865715</a:t>
            </a:r>
          </a:p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shailesh.pratap.singh@bth.se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shailesh.pratap.singh@ericsson.com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Supervisors: Prof Lars Lundberg, Dr Julia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Sidorova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Dr Nauman Ali</a:t>
            </a:r>
          </a:p>
          <a:p>
            <a:pPr algn="r"/>
            <a:endParaRPr lang="en-GB" dirty="0"/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954275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848871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 err="1"/>
              <a:t>Search</a:t>
            </a:r>
            <a:r>
              <a:rPr lang="sv-SE" dirty="0"/>
              <a:t> </a:t>
            </a:r>
            <a:r>
              <a:rPr lang="sv-SE" dirty="0" err="1"/>
              <a:t>Keywords</a:t>
            </a:r>
            <a:endParaRPr lang="sv-SE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375AD53-7665-DE4F-A2A4-61B6591E4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84722"/>
              </p:ext>
            </p:extLst>
          </p:nvPr>
        </p:nvGraphicFramePr>
        <p:xfrm>
          <a:off x="769356" y="1401287"/>
          <a:ext cx="9752182" cy="4264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76091">
                  <a:extLst>
                    <a:ext uri="{9D8B030D-6E8A-4147-A177-3AD203B41FA5}">
                      <a16:colId xmlns:a16="http://schemas.microsoft.com/office/drawing/2014/main" val="625051760"/>
                    </a:ext>
                  </a:extLst>
                </a:gridCol>
                <a:gridCol w="4876091">
                  <a:extLst>
                    <a:ext uri="{9D8B030D-6E8A-4147-A177-3AD203B41FA5}">
                      <a16:colId xmlns:a16="http://schemas.microsoft.com/office/drawing/2014/main" val="3934953476"/>
                    </a:ext>
                  </a:extLst>
                </a:gridCol>
              </a:tblGrid>
              <a:tr h="40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Basic Keywords</a:t>
                      </a:r>
                      <a:endParaRPr lang="sv-S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Alternate Keywords</a:t>
                      </a:r>
                      <a:endParaRPr lang="sv-SE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9634830"/>
                  </a:ext>
                </a:extLst>
              </a:tr>
              <a:tr h="812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of Things</a:t>
                      </a:r>
                      <a:endParaRPr lang="sv-S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IoT, Internet of Thing, Internet of Everything, Machine-to-machine, M2M</a:t>
                      </a:r>
                      <a:endParaRPr lang="sv-S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700435"/>
                  </a:ext>
                </a:extLst>
              </a:tr>
              <a:tr h="40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Intelligence</a:t>
                      </a:r>
                      <a:endParaRPr lang="sv-S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AI, Machine Learning, ML, Learning System</a:t>
                      </a:r>
                      <a:endParaRPr lang="sv-SE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1490907"/>
                  </a:ext>
                </a:extLst>
              </a:tr>
              <a:tr h="812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Authentication</a:t>
                      </a:r>
                      <a:endParaRPr lang="sv-SE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Authenticate, Identity Management, Identification</a:t>
                      </a:r>
                      <a:endParaRPr lang="sv-S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0028313"/>
                  </a:ext>
                </a:extLst>
              </a:tr>
              <a:tr h="40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Authorization</a:t>
                      </a:r>
                      <a:endParaRPr lang="sv-SE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Authorize, Allow, Access Control</a:t>
                      </a:r>
                      <a:endParaRPr lang="sv-S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4060901"/>
                  </a:ext>
                </a:extLst>
              </a:tr>
              <a:tr h="40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Accounting</a:t>
                      </a:r>
                      <a:endParaRPr lang="sv-SE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Account, Data </a:t>
                      </a:r>
                      <a:endParaRPr lang="sv-SE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650618"/>
                  </a:ext>
                </a:extLst>
              </a:tr>
              <a:tr h="40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Security</a:t>
                      </a:r>
                      <a:endParaRPr lang="sv-SE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Privacy, Data Privacy, Cryptography</a:t>
                      </a:r>
                      <a:endParaRPr lang="sv-SE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2675891"/>
                  </a:ext>
                </a:extLst>
              </a:tr>
              <a:tr h="40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Integrity</a:t>
                      </a:r>
                      <a:endParaRPr lang="sv-SE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Encryption, Data-integrity</a:t>
                      </a:r>
                      <a:endParaRPr lang="sv-S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9791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292862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446" y="1307513"/>
            <a:ext cx="9531350" cy="3618009"/>
          </a:xfrm>
        </p:spPr>
        <p:txBody>
          <a:bodyPr>
            <a:noAutofit/>
          </a:bodyPr>
          <a:lstStyle/>
          <a:p>
            <a:r>
              <a:rPr lang="en-US" sz="1400" dirty="0"/>
              <a:t>Search sources: 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Peer reviewed sources: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IEEE Xplore Digital Library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Science Direct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ACM Digital Library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Non-Peer reviewed sources: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Ericsson and other similar vendors’ whitepapers on IoT systems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LoRaWAN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LPWAN literature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3gpp Technical Specifications around 5G and IoT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/>
              <a:t>Manual search based on the keywords</a:t>
            </a:r>
          </a:p>
          <a:p>
            <a:r>
              <a:rPr lang="en-US" sz="1400" dirty="0"/>
              <a:t>Snowballing </a:t>
            </a:r>
          </a:p>
          <a:p>
            <a:r>
              <a:rPr lang="en-US" sz="1400" dirty="0"/>
              <a:t>Relevant Primary studies in relevant Systematic Literature Reviews</a:t>
            </a:r>
            <a:r>
              <a:rPr lang="sv-SE" sz="1400" dirty="0"/>
              <a:t> </a:t>
            </a:r>
          </a:p>
          <a:p>
            <a:r>
              <a:rPr lang="en-US" sz="1400" dirty="0"/>
              <a:t>Evolving the search string based on the newer keywords identified during the search process.</a:t>
            </a:r>
          </a:p>
          <a:p>
            <a:r>
              <a:rPr lang="sv-SE" sz="1400" dirty="0"/>
              <a:t> </a:t>
            </a:r>
            <a:r>
              <a:rPr lang="en-US" sz="1400" dirty="0"/>
              <a:t>Automated searches in the Search sources like Scopus and </a:t>
            </a:r>
            <a:r>
              <a:rPr lang="en-US" sz="1400" dirty="0" err="1"/>
              <a:t>IEEExplore</a:t>
            </a:r>
            <a:endParaRPr lang="en-US" sz="1400" dirty="0"/>
          </a:p>
          <a:p>
            <a:r>
              <a:rPr lang="sv-SE" sz="1400" dirty="0" err="1"/>
              <a:t>Interviewing</a:t>
            </a:r>
            <a:r>
              <a:rPr lang="sv-SE" sz="1400" dirty="0"/>
              <a:t> Researchers, Product Managers, Medical experts, Operators and Experts</a:t>
            </a:r>
          </a:p>
          <a:p>
            <a:endParaRPr lang="sv-SE" sz="1400" dirty="0"/>
          </a:p>
          <a:p>
            <a:endParaRPr lang="en-US" sz="1400" dirty="0"/>
          </a:p>
          <a:p>
            <a:endParaRPr lang="en-US" sz="1400" dirty="0"/>
          </a:p>
          <a:p>
            <a:endParaRPr lang="sv-SE" sz="1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err="1"/>
              <a:t>Search</a:t>
            </a:r>
            <a:r>
              <a:rPr lang="sv-SE"/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731803421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189" y="1895285"/>
            <a:ext cx="9531350" cy="2655771"/>
          </a:xfrm>
        </p:spPr>
        <p:txBody>
          <a:bodyPr/>
          <a:lstStyle/>
          <a:p>
            <a:r>
              <a:rPr lang="en" dirty="0"/>
              <a:t>“An open and comprehensive network of intelligent objects that have the capacity to auto-organize, share information, data and resources, reacting and acting in face of situations and changes in the environment”</a:t>
            </a:r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Internet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Things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870EE-9229-6640-94D8-7A23558D5AED}"/>
              </a:ext>
            </a:extLst>
          </p:cNvPr>
          <p:cNvSpPr txBox="1"/>
          <p:nvPr/>
        </p:nvSpPr>
        <p:spPr>
          <a:xfrm>
            <a:off x="968188" y="5366275"/>
            <a:ext cx="5432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S. </a:t>
            </a:r>
            <a:r>
              <a:rPr lang="en-US" sz="1600" dirty="0" err="1"/>
              <a:t>Madakam</a:t>
            </a:r>
            <a:r>
              <a:rPr lang="en-US" sz="1600" dirty="0"/>
              <a:t>, R. Ramaswamy, and S. Tripathi, “Internet of Things (IoT): A Literature Review,” </a:t>
            </a:r>
            <a:r>
              <a:rPr lang="en-US" sz="1600" i="1" dirty="0"/>
              <a:t>J. </a:t>
            </a:r>
            <a:r>
              <a:rPr lang="en-US" sz="1600" i="1" dirty="0" err="1"/>
              <a:t>Comput</a:t>
            </a:r>
            <a:r>
              <a:rPr lang="en-US" sz="1600" i="1" dirty="0"/>
              <a:t>. </a:t>
            </a:r>
            <a:r>
              <a:rPr lang="en-US" sz="1600" i="1" dirty="0" err="1"/>
              <a:t>Commun</a:t>
            </a:r>
            <a:r>
              <a:rPr lang="en-US" sz="1600" i="1" dirty="0"/>
              <a:t>.</a:t>
            </a:r>
            <a:r>
              <a:rPr lang="en-US" sz="1600" dirty="0"/>
              <a:t>, 2015.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62566048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189" y="1253023"/>
            <a:ext cx="9531350" cy="3618009"/>
          </a:xfrm>
        </p:spPr>
        <p:txBody>
          <a:bodyPr>
            <a:noAutofit/>
          </a:bodyPr>
          <a:lstStyle/>
          <a:p>
            <a:r>
              <a:rPr lang="en-US" sz="1600" dirty="0"/>
              <a:t>Inclusion Criteria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IC1: English language</a:t>
            </a:r>
            <a:endParaRPr 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IC2: The document type can be either of Journal articles, publications, or conference proceedings</a:t>
            </a:r>
            <a:endParaRPr 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IC3: It should be peer reviewed to some level to be worthy of inclusion in the study</a:t>
            </a:r>
            <a:endParaRPr 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IC4: It should be based on some acknowledged research methodology and should report empirical results</a:t>
            </a:r>
            <a:endParaRPr 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IC5: It should have literature pertaining to the following areas:</a:t>
            </a:r>
            <a:endParaRPr 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Dynamic Authentication of IoT systems</a:t>
            </a:r>
            <a:endParaRPr 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Dynamic Authorization of IoT systems</a:t>
            </a:r>
            <a:endParaRPr 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Dynamic Accounting of IoT systems</a:t>
            </a:r>
            <a:endParaRPr 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Security and integrity characteristics &amp; challenges of IoT systems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On-boarding &amp; Off-boarding characteristics and challenges of IoT systems</a:t>
            </a:r>
          </a:p>
          <a:p>
            <a:r>
              <a:rPr lang="en-US" sz="1600" dirty="0"/>
              <a:t>Exclusion Criteria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EC1: A paper with the same information from different sources or a duplicate version of the paper should be excluded. For multiple versions, the latest version is kept.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EC2: A paper with mere marketing or commercial view of IoT</a:t>
            </a:r>
            <a:endParaRPr 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1600" dirty="0"/>
          </a:p>
          <a:p>
            <a:endParaRPr lang="en-US" sz="1600" dirty="0"/>
          </a:p>
          <a:p>
            <a:endParaRPr lang="en-US" sz="1600" dirty="0"/>
          </a:p>
          <a:p>
            <a:endParaRPr lang="sv-SE" sz="16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err="1"/>
              <a:t>Study</a:t>
            </a:r>
            <a:r>
              <a:rPr lang="sv-SE"/>
              <a:t> </a:t>
            </a:r>
            <a:r>
              <a:rPr lang="sv-SE" err="1"/>
              <a:t>Selection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2947448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189" y="1895285"/>
            <a:ext cx="9531350" cy="3618009"/>
          </a:xfrm>
        </p:spPr>
        <p:txBody>
          <a:bodyPr>
            <a:normAutofit/>
          </a:bodyPr>
          <a:lstStyle/>
          <a:p>
            <a:r>
              <a:rPr lang="en-US" dirty="0"/>
              <a:t>Quality Assessment checklist by </a:t>
            </a:r>
            <a:r>
              <a:rPr lang="sv-SE" dirty="0"/>
              <a:t>Kitchenham &amp; </a:t>
            </a:r>
            <a:r>
              <a:rPr lang="sv-SE" dirty="0" err="1"/>
              <a:t>Brereton</a:t>
            </a:r>
            <a:r>
              <a:rPr lang="sv-SE" dirty="0"/>
              <a:t> and Kitchenham &amp; Charters</a:t>
            </a:r>
          </a:p>
          <a:p>
            <a:pPr lvl="0"/>
            <a:r>
              <a:rPr lang="en-US" dirty="0"/>
              <a:t>Review with Supervisors</a:t>
            </a:r>
            <a:endParaRPr lang="sv-SE" dirty="0"/>
          </a:p>
          <a:p>
            <a:pPr lvl="0"/>
            <a:r>
              <a:rPr lang="en-US" dirty="0"/>
              <a:t>Peer review</a:t>
            </a:r>
            <a:endParaRPr lang="sv-SE" dirty="0"/>
          </a:p>
          <a:p>
            <a:endParaRPr lang="sv-SE" dirty="0"/>
          </a:p>
          <a:p>
            <a:endParaRPr lang="en-US" dirty="0"/>
          </a:p>
          <a:p>
            <a:endParaRPr lang="en-US" dirty="0"/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 err="1"/>
              <a:t>Quality</a:t>
            </a:r>
            <a:r>
              <a:rPr lang="sv-SE" dirty="0"/>
              <a:t> </a:t>
            </a:r>
            <a:r>
              <a:rPr lang="sv-SE" dirty="0" err="1"/>
              <a:t>Assessment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0F06F1-EC28-A44E-9C03-34C4AD6B406F}"/>
              </a:ext>
            </a:extLst>
          </p:cNvPr>
          <p:cNvSpPr txBox="1"/>
          <p:nvPr/>
        </p:nvSpPr>
        <p:spPr>
          <a:xfrm>
            <a:off x="978946" y="5142155"/>
            <a:ext cx="548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/>
              <a:t>B. Kitchenham and P. Brereton, “A systematic review of systematic review process research in software engineering,” </a:t>
            </a:r>
            <a:r>
              <a:rPr lang="en" sz="1400" i="1"/>
              <a:t>Inf. </a:t>
            </a:r>
            <a:r>
              <a:rPr lang="en" sz="1400" i="1" err="1"/>
              <a:t>Softw</a:t>
            </a:r>
            <a:r>
              <a:rPr lang="en" sz="1400" i="1"/>
              <a:t>. Technol.</a:t>
            </a:r>
            <a:r>
              <a:rPr lang="en" sz="1400"/>
              <a:t>, vol. 55, no. 12, pp. 2049–2075, Dec. 2013.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/>
              <a:t>B. Kitchenham and S. Charters, Guidelines for performing Systematic Literature Reviews in Software Engineering. 2007.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sz="1400"/>
          </a:p>
          <a:p>
            <a:endParaRPr lang="en" sz="1400"/>
          </a:p>
          <a:p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266518389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189" y="1895285"/>
            <a:ext cx="9531350" cy="3618009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Thematic analysis</a:t>
            </a:r>
            <a:endParaRPr lang="sv-SE" dirty="0"/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Reading text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Identifying specific relevant segments of text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Labelling and coding segments of text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Analyzing codes to reduce overlap and define theme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Analyzing theme to create higher order theme or model of the characteristics and challenges of context based dynamic AAA for IoT systems.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  <a:p>
            <a:endParaRPr lang="en-US" dirty="0"/>
          </a:p>
          <a:p>
            <a:endParaRPr lang="en-US" dirty="0"/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/>
              <a:t>Data </a:t>
            </a:r>
            <a:r>
              <a:rPr lang="sv-SE" err="1"/>
              <a:t>Extraction</a:t>
            </a:r>
            <a:r>
              <a:rPr lang="sv-SE"/>
              <a:t> &amp; </a:t>
            </a:r>
            <a:r>
              <a:rPr lang="sv-SE" err="1"/>
              <a:t>Synthesis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2205512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7023" y="1619995"/>
            <a:ext cx="9531350" cy="3618009"/>
          </a:xfrm>
        </p:spPr>
        <p:txBody>
          <a:bodyPr>
            <a:noAutofit/>
          </a:bodyPr>
          <a:lstStyle/>
          <a:p>
            <a:r>
              <a:rPr lang="en-US" sz="2000" dirty="0"/>
              <a:t>The Systematic Literature Review should keep into mind the “traceability” and “repeatability” aspects. It can follow a structured approach with following tentative structure:</a:t>
            </a:r>
            <a:endParaRPr lang="sv-SE" sz="2000" dirty="0"/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abstract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Conduct (describing any divergence)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Result should focus on outcomes of searching and inclusion/exclusion and data extraction. It should be factual and thorough, with interpretations to be catered in later sections.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en-US" sz="2000" dirty="0"/>
          </a:p>
          <a:p>
            <a:endParaRPr lang="sv-SE" sz="20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err="1"/>
              <a:t>Reporting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2578047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189" y="1895285"/>
            <a:ext cx="9531350" cy="3618009"/>
          </a:xfrm>
        </p:spPr>
        <p:txBody>
          <a:bodyPr>
            <a:normAutofit/>
          </a:bodyPr>
          <a:lstStyle/>
          <a:p>
            <a:r>
              <a:rPr lang="en-US" dirty="0"/>
              <a:t>Bias in search to be mitigated via continuous review with supervisors and updating the Research Protocol whenever need arises</a:t>
            </a:r>
          </a:p>
          <a:p>
            <a:r>
              <a:rPr lang="en-US" dirty="0"/>
              <a:t>Availability of experts in the area of research and their time is to be mitigated by identifying them and requesting their time well in advance.</a:t>
            </a:r>
            <a:endParaRPr lang="sv-SE" dirty="0"/>
          </a:p>
          <a:p>
            <a:endParaRPr lang="en-US" dirty="0"/>
          </a:p>
          <a:p>
            <a:endParaRPr lang="en-US" dirty="0"/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/>
              <a:t>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1967637315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163141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AAA for </a:t>
            </a:r>
            <a:r>
              <a:rPr lang="sv-SE" dirty="0" err="1"/>
              <a:t>IoT</a:t>
            </a:r>
            <a:r>
              <a:rPr lang="sv-SE" dirty="0"/>
              <a:t> System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A7365F-244B-484D-B537-B5BBC5D0E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999944"/>
              </p:ext>
            </p:extLst>
          </p:nvPr>
        </p:nvGraphicFramePr>
        <p:xfrm>
          <a:off x="512466" y="1542874"/>
          <a:ext cx="10634504" cy="3355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448">
                  <a:extLst>
                    <a:ext uri="{9D8B030D-6E8A-4147-A177-3AD203B41FA5}">
                      <a16:colId xmlns:a16="http://schemas.microsoft.com/office/drawing/2014/main" val="2701891191"/>
                    </a:ext>
                  </a:extLst>
                </a:gridCol>
                <a:gridCol w="1404257">
                  <a:extLst>
                    <a:ext uri="{9D8B030D-6E8A-4147-A177-3AD203B41FA5}">
                      <a16:colId xmlns:a16="http://schemas.microsoft.com/office/drawing/2014/main" val="1635910528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2688937866"/>
                    </a:ext>
                  </a:extLst>
                </a:gridCol>
                <a:gridCol w="1469572">
                  <a:extLst>
                    <a:ext uri="{9D8B030D-6E8A-4147-A177-3AD203B41FA5}">
                      <a16:colId xmlns:a16="http://schemas.microsoft.com/office/drawing/2014/main" val="2256352908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2856297515"/>
                    </a:ext>
                  </a:extLst>
                </a:gridCol>
                <a:gridCol w="1480458">
                  <a:extLst>
                    <a:ext uri="{9D8B030D-6E8A-4147-A177-3AD203B41FA5}">
                      <a16:colId xmlns:a16="http://schemas.microsoft.com/office/drawing/2014/main" val="399712612"/>
                    </a:ext>
                  </a:extLst>
                </a:gridCol>
                <a:gridCol w="1262741">
                  <a:extLst>
                    <a:ext uri="{9D8B030D-6E8A-4147-A177-3AD203B41FA5}">
                      <a16:colId xmlns:a16="http://schemas.microsoft.com/office/drawing/2014/main" val="167687028"/>
                    </a:ext>
                  </a:extLst>
                </a:gridCol>
              </a:tblGrid>
              <a:tr h="597023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</a:t>
                      </a:r>
                      <a:endParaRPr lang="sv-S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</a:t>
                      </a:r>
                      <a:endParaRPr lang="sv-S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</a:t>
                      </a:r>
                      <a:endParaRPr lang="sv-S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</a:t>
                      </a:r>
                      <a:endParaRPr lang="sv-S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</a:t>
                      </a:r>
                      <a:endParaRPr lang="sv-S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</a:t>
                      </a:r>
                      <a:endParaRPr lang="sv-S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018832"/>
                  </a:ext>
                </a:extLst>
              </a:tr>
              <a:tr h="919560"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Authentication</a:t>
                      </a:r>
                      <a:endParaRPr lang="sv-S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Device</a:t>
                      </a:r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SIM++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IMSI, IMEI 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 </a:t>
                      </a:r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</a:t>
                      </a:r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 </a:t>
                      </a:r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Registration</a:t>
                      </a:r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308515"/>
                  </a:ext>
                </a:extLst>
              </a:tr>
              <a:tr h="919560"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Authorization</a:t>
                      </a:r>
                      <a:endParaRPr lang="sv-S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Subscriber</a:t>
                      </a:r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Centralized</a:t>
                      </a:r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Subscriber</a:t>
                      </a:r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</a:t>
                      </a:r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initiated</a:t>
                      </a:r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criticality</a:t>
                      </a:r>
                      <a:endParaRPr lang="sv-S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415335"/>
                  </a:ext>
                </a:extLst>
              </a:tr>
              <a:tr h="919560"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Accounting</a:t>
                      </a:r>
                      <a:endParaRPr lang="sv-S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Charging</a:t>
                      </a:r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EDR++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Switch, </a:t>
                      </a:r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centralized</a:t>
                      </a:r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Usage</a:t>
                      </a:r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Event++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360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E500C48-5788-A849-B205-EB4B348209F1}"/>
              </a:ext>
            </a:extLst>
          </p:cNvPr>
          <p:cNvSpPr txBox="1"/>
          <p:nvPr/>
        </p:nvSpPr>
        <p:spPr>
          <a:xfrm>
            <a:off x="621324" y="5662501"/>
            <a:ext cx="617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Inspiration from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Zachman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/>
              <a:t>(</a:t>
            </a:r>
            <a:r>
              <a:rPr lang="sv-SE" dirty="0">
                <a:hlinkClick r:id="rId3"/>
              </a:rPr>
              <a:t>https://www.zachman.com/about-the-zachman-framework</a:t>
            </a:r>
            <a:r>
              <a:rPr lang="sv-SE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5665032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 err="1"/>
              <a:t>Cognitive</a:t>
            </a:r>
            <a:r>
              <a:rPr lang="sv-SE" dirty="0"/>
              <a:t> transformation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Stakeholder</a:t>
            </a:r>
            <a:r>
              <a:rPr lang="sv-SE" dirty="0"/>
              <a:t> </a:t>
            </a:r>
            <a:r>
              <a:rPr lang="sv-SE" dirty="0" err="1"/>
              <a:t>requirements</a:t>
            </a:r>
            <a:r>
              <a:rPr lang="sv-SE" dirty="0"/>
              <a:t>, </a:t>
            </a:r>
            <a:r>
              <a:rPr lang="sv-SE" dirty="0" err="1"/>
              <a:t>policies</a:t>
            </a:r>
            <a:r>
              <a:rPr lang="sv-SE" dirty="0"/>
              <a:t> to </a:t>
            </a:r>
            <a:r>
              <a:rPr lang="sv-SE" dirty="0" err="1"/>
              <a:t>dynamic</a:t>
            </a:r>
            <a:r>
              <a:rPr lang="sv-SE" dirty="0"/>
              <a:t> AAA</a:t>
            </a:r>
          </a:p>
          <a:p>
            <a:endParaRPr lang="sv-SE" dirty="0"/>
          </a:p>
          <a:p>
            <a:r>
              <a:rPr lang="sv-SE" dirty="0" err="1"/>
              <a:t>Stakeholder</a:t>
            </a:r>
            <a:r>
              <a:rPr lang="sv-SE" dirty="0"/>
              <a:t> </a:t>
            </a:r>
            <a:r>
              <a:rPr lang="sv-SE" dirty="0" err="1"/>
              <a:t>Ontology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AI for </a:t>
            </a:r>
            <a:r>
              <a:rPr lang="sv-SE" dirty="0" err="1"/>
              <a:t>IoT</a:t>
            </a:r>
            <a:r>
              <a:rPr lang="sv-SE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98273042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 err="1"/>
              <a:t>Performance</a:t>
            </a:r>
            <a:endParaRPr lang="sv-SE" dirty="0"/>
          </a:p>
          <a:p>
            <a:pPr lvl="1"/>
            <a:r>
              <a:rPr lang="sv-SE" dirty="0" err="1"/>
              <a:t>Throughput</a:t>
            </a:r>
            <a:endParaRPr lang="sv-SE" dirty="0"/>
          </a:p>
          <a:p>
            <a:pPr lvl="1"/>
            <a:r>
              <a:rPr lang="sv-SE" dirty="0" err="1"/>
              <a:t>Lead</a:t>
            </a:r>
            <a:r>
              <a:rPr lang="sv-SE" dirty="0"/>
              <a:t> </a:t>
            </a:r>
            <a:r>
              <a:rPr lang="sv-SE" dirty="0" err="1"/>
              <a:t>time</a:t>
            </a:r>
            <a:endParaRPr lang="sv-SE" dirty="0"/>
          </a:p>
          <a:p>
            <a:endParaRPr lang="sv-SE" dirty="0"/>
          </a:p>
          <a:p>
            <a:r>
              <a:rPr lang="sv-SE" dirty="0" err="1"/>
              <a:t>Maintainability</a:t>
            </a:r>
            <a:endParaRPr lang="sv-SE" dirty="0"/>
          </a:p>
          <a:p>
            <a:pPr lvl="1"/>
            <a:r>
              <a:rPr lang="sv-SE" dirty="0" err="1"/>
              <a:t>Complexity</a:t>
            </a:r>
            <a:endParaRPr lang="sv-SE" dirty="0"/>
          </a:p>
          <a:p>
            <a:pPr lvl="1"/>
            <a:r>
              <a:rPr lang="sv-SE" dirty="0" err="1"/>
              <a:t>Time</a:t>
            </a:r>
            <a:endParaRPr lang="sv-SE" dirty="0"/>
          </a:p>
          <a:p>
            <a:pPr lvl="1"/>
            <a:r>
              <a:rPr lang="sv-SE" dirty="0" err="1"/>
              <a:t>Cost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System </a:t>
            </a:r>
            <a:r>
              <a:rPr lang="sv-SE" dirty="0" err="1"/>
              <a:t>Architecture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6862538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v-SE" dirty="0"/>
              <a:t>Policy driven </a:t>
            </a:r>
            <a:r>
              <a:rPr lang="sv-SE" dirty="0" err="1"/>
              <a:t>dynamic</a:t>
            </a:r>
            <a:r>
              <a:rPr lang="sv-SE" dirty="0"/>
              <a:t> AAA</a:t>
            </a:r>
          </a:p>
          <a:p>
            <a:r>
              <a:rPr lang="sv-SE" dirty="0" err="1"/>
              <a:t>Machine</a:t>
            </a:r>
            <a:r>
              <a:rPr lang="sv-SE" dirty="0"/>
              <a:t> reasoning and </a:t>
            </a:r>
            <a:r>
              <a:rPr lang="sv-SE" dirty="0" err="1"/>
              <a:t>learning</a:t>
            </a:r>
            <a:r>
              <a:rPr lang="sv-SE" dirty="0"/>
              <a:t> for </a:t>
            </a:r>
            <a:r>
              <a:rPr lang="sv-SE" dirty="0" err="1"/>
              <a:t>optimized</a:t>
            </a:r>
            <a:r>
              <a:rPr lang="sv-SE" dirty="0"/>
              <a:t> AAA</a:t>
            </a:r>
          </a:p>
          <a:p>
            <a:pPr lvl="1"/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Stakeholder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</a:p>
          <a:p>
            <a:pPr lvl="1"/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Onboarding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provisioning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Optimizations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sv-SE" dirty="0"/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Smart AAA Agent for </a:t>
            </a:r>
            <a:r>
              <a:rPr lang="sv-SE" dirty="0" err="1"/>
              <a:t>IoT</a:t>
            </a:r>
            <a:r>
              <a:rPr lang="sv-SE" dirty="0"/>
              <a:t> </a:t>
            </a:r>
            <a:r>
              <a:rPr lang="sv-SE" dirty="0" err="1"/>
              <a:t>SystemS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35995694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3EA1164-7DDA-F446-AABD-53DCC27E1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sv-SE" dirty="0" err="1"/>
              <a:t>Continuous</a:t>
            </a:r>
            <a:r>
              <a:rPr lang="sv-SE" dirty="0"/>
              <a:t> </a:t>
            </a:r>
            <a:r>
              <a:rPr lang="sv-SE" dirty="0" err="1"/>
              <a:t>Blood</a:t>
            </a:r>
            <a:r>
              <a:rPr lang="sv-SE" dirty="0"/>
              <a:t> </a:t>
            </a:r>
            <a:r>
              <a:rPr lang="sv-SE" dirty="0" err="1"/>
              <a:t>Glucose</a:t>
            </a:r>
            <a:r>
              <a:rPr lang="sv-SE" dirty="0"/>
              <a:t> </a:t>
            </a:r>
            <a:r>
              <a:rPr lang="sv-SE" dirty="0" err="1"/>
              <a:t>Monitoring</a:t>
            </a:r>
            <a:endParaRPr lang="en-US" dirty="0"/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ML algorithm to estimate continuous glucose levels based on voice of the patient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iPhone app with the microphone as well the ML for glucose level estimation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Noise reduction for accurate estimation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Non-invasive measurement with high accuracy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Ericsson Industrial IoT Use Case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Smart electric metering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 err="1"/>
              <a:t>IoT</a:t>
            </a:r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 Cases</a:t>
            </a:r>
          </a:p>
        </p:txBody>
      </p:sp>
    </p:spTree>
    <p:extLst>
      <p:ext uri="{BB962C8B-B14F-4D97-AF65-F5344CB8AC3E}">
        <p14:creationId xmlns:p14="http://schemas.microsoft.com/office/powerpoint/2010/main" val="2944148362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 err="1"/>
              <a:t>Artificial</a:t>
            </a:r>
            <a:r>
              <a:rPr lang="sv-SE" dirty="0"/>
              <a:t> </a:t>
            </a:r>
            <a:r>
              <a:rPr lang="sv-SE" dirty="0" err="1"/>
              <a:t>Intelligence</a:t>
            </a:r>
            <a:r>
              <a:rPr lang="sv-SE" dirty="0"/>
              <a:t> in </a:t>
            </a:r>
            <a:r>
              <a:rPr lang="sv-SE" dirty="0" err="1"/>
              <a:t>IoT</a:t>
            </a:r>
            <a:r>
              <a:rPr lang="sv-SE" dirty="0"/>
              <a:t> </a:t>
            </a:r>
            <a:r>
              <a:rPr lang="sv-SE" dirty="0" err="1"/>
              <a:t>Netowrk</a:t>
            </a:r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9246D-CA22-5A42-B4A5-6AAEE8C7DDD8}"/>
              </a:ext>
            </a:extLst>
          </p:cNvPr>
          <p:cNvSpPr txBox="1"/>
          <p:nvPr/>
        </p:nvSpPr>
        <p:spPr>
          <a:xfrm>
            <a:off x="6151926" y="4561367"/>
            <a:ext cx="604007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50" dirty="0"/>
              <a:t>F. Aktas, C. </a:t>
            </a:r>
            <a:r>
              <a:rPr lang="sv-SE" sz="1050" dirty="0" err="1"/>
              <a:t>Ceken</a:t>
            </a:r>
            <a:r>
              <a:rPr lang="sv-SE" sz="1050" dirty="0"/>
              <a:t>, and Y. E. </a:t>
            </a:r>
            <a:r>
              <a:rPr lang="sv-SE" sz="1050" dirty="0" err="1"/>
              <a:t>Erdemli</a:t>
            </a:r>
            <a:r>
              <a:rPr lang="sv-SE" sz="1050" dirty="0"/>
              <a:t>, “</a:t>
            </a:r>
            <a:r>
              <a:rPr lang="sv-SE" sz="1050" dirty="0" err="1"/>
              <a:t>IoT-Based</a:t>
            </a:r>
            <a:r>
              <a:rPr lang="sv-SE" sz="1050" dirty="0"/>
              <a:t> Healthcare </a:t>
            </a:r>
            <a:r>
              <a:rPr lang="sv-SE" sz="1050" dirty="0" err="1"/>
              <a:t>Framework</a:t>
            </a:r>
            <a:r>
              <a:rPr lang="sv-SE" sz="1050" dirty="0"/>
              <a:t> for </a:t>
            </a:r>
            <a:r>
              <a:rPr lang="sv-SE" sz="1050" dirty="0" err="1"/>
              <a:t>Biomedical</a:t>
            </a:r>
            <a:r>
              <a:rPr lang="sv-SE" sz="1050" dirty="0"/>
              <a:t> </a:t>
            </a:r>
            <a:r>
              <a:rPr lang="sv-SE" sz="1050" dirty="0" err="1"/>
              <a:t>Applications</a:t>
            </a:r>
            <a:r>
              <a:rPr lang="sv-SE" sz="1050" dirty="0"/>
              <a:t>,” J. Med. Biol. Eng., vol. 38, no. 6, </a:t>
            </a:r>
            <a:r>
              <a:rPr lang="sv-SE" sz="1050" dirty="0" err="1"/>
              <a:t>pp</a:t>
            </a:r>
            <a:r>
              <a:rPr lang="sv-SE" sz="1050" dirty="0"/>
              <a:t>. 966–979, Dec. 2018.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T.-C. Lu, C.-M. Fu, M. H.-M. Ma, C.-C. Fang, and A. M. Turner, “Healthcare Applications of Smart Watches: A Systematic Review,” Appl. </a:t>
            </a:r>
            <a:r>
              <a:rPr lang="en-US" sz="1050" dirty="0" err="1"/>
              <a:t>Clin</a:t>
            </a:r>
            <a:r>
              <a:rPr lang="en-US" sz="1050" dirty="0"/>
              <a:t>. Inform., vol. 7, no. 3, p. 850, 2016.</a:t>
            </a:r>
            <a:r>
              <a:rPr lang="sv-SE" sz="105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D2DD36-CA0C-F84F-8DFA-9C119FA93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28" y="1212850"/>
            <a:ext cx="5298626" cy="49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84545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F8A713-F157-744A-82A7-4BC2F74F3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System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9246D-CA22-5A42-B4A5-6AAEE8C7DDD8}"/>
              </a:ext>
            </a:extLst>
          </p:cNvPr>
          <p:cNvSpPr txBox="1"/>
          <p:nvPr/>
        </p:nvSpPr>
        <p:spPr>
          <a:xfrm>
            <a:off x="6151926" y="4561367"/>
            <a:ext cx="604007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50"/>
              <a:t>F. Aktas, C. Ceken, and Y. E. Erdemli, “IoT-Based Healthcare Framework for Biomedical Applications,” J. Med. Biol. Eng., vol. 38, no. 6, pp. 966–979, Dec. 2018.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05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/>
              <a:t>T.-C. Lu, C.-M. Fu, M. H.-M. Ma, C.-C. Fang, and A. M. Turner, “Healthcare Applications of Smart Watches: A Systematic Review,” Appl. Clin. Inform., vol. 7, no. 3, p. 850, 2016.</a:t>
            </a:r>
            <a:r>
              <a:rPr lang="sv-SE" sz="105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2AD49-331B-844A-AEF1-627A9518B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09" y="1212846"/>
            <a:ext cx="5769936" cy="498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82374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BTH-PPT-201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10DA22F-4949-304D-89EE-35869CFE0B83}" vid="{C00DE98D-EA4F-9D4B-8E44-E64DB3B5F41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2A23E9816C4E4788143A2ACDEF0DC9" ma:contentTypeVersion="5" ma:contentTypeDescription="Skapa ett nytt dokument." ma:contentTypeScope="" ma:versionID="79053313d8ad3d165d8f37d7257f78e0">
  <xsd:schema xmlns:xsd="http://www.w3.org/2001/XMLSchema" xmlns:xs="http://www.w3.org/2001/XMLSchema" xmlns:p="http://schemas.microsoft.com/office/2006/metadata/properties" xmlns:ns1="http://schemas.microsoft.com/sharepoint/v3" xmlns:ns2="bc77c2ae-c46a-45b0-943b-86e1881297ff" targetNamespace="http://schemas.microsoft.com/office/2006/metadata/properties" ma:root="true" ma:fieldsID="f0b9fa37188d7f85e40b239eb5db39df" ns1:_="" ns2:_="">
    <xsd:import namespace="http://schemas.microsoft.com/sharepoint/v3"/>
    <xsd:import namespace="bc77c2ae-c46a-45b0-943b-86e1881297f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malagt startdatum" ma:description="Schemalagt startdatum är en webbplatskolumn som skapas via publiceringsfunktionen. Den används för att ange datum och tid för när sidan ska visas för besökare på webbplatsen för första gången." ma:hidden="true" ma:internalName="PublishingStartDate">
      <xsd:simpleType>
        <xsd:restriction base="dms:Unknown"/>
      </xsd:simpleType>
    </xsd:element>
    <xsd:element name="PublishingExpirationDate" ma:index="9" nillable="true" ma:displayName="Schemalagt slutdatum" ma:description="Schemalagt slutdatum är en webbplatskolumn som skapas via publiceringsfunktionen. Den används för att ange datum och tid för när sidan inte längre ska visas för besökare på webbplatsen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7c2ae-c46a-45b0-943b-86e1881297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8D24145-8DA0-49C7-85CE-AC79344537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1B063F-D884-481C-B6C6-CB1744572F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c77c2ae-c46a-45b0-943b-86e1881297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78DA4B-8016-4D54-96FF-3BFD0C85CA92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c77c2ae-c46a-45b0-943b-86e1881297f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BTH-PPT-2019</Template>
  <TotalTime>10833</TotalTime>
  <Words>1849</Words>
  <Application>Microsoft Office PowerPoint</Application>
  <PresentationFormat>Widescreen</PresentationFormat>
  <Paragraphs>298</Paragraphs>
  <Slides>25</Slides>
  <Notes>15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Courier New</vt:lpstr>
      <vt:lpstr>Gill Sans Light</vt:lpstr>
      <vt:lpstr>Oswald</vt:lpstr>
      <vt:lpstr>Oswald Light</vt:lpstr>
      <vt:lpstr>Times New Roman</vt:lpstr>
      <vt:lpstr>BTH-PPT-2019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kpsingh</dc:creator>
  <cp:lastModifiedBy>Anna Eriksson</cp:lastModifiedBy>
  <cp:revision>2</cp:revision>
  <cp:lastPrinted>2018-11-05T07:54:12Z</cp:lastPrinted>
  <dcterms:created xsi:type="dcterms:W3CDTF">2019-03-03T19:25:39Z</dcterms:created>
  <dcterms:modified xsi:type="dcterms:W3CDTF">2019-05-12T18:39:35Z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0x0101004D2A23E9816C4E4788143A2ACDEF0DC9</vt:lpwstr>
  </property>
</Properties>
</file>