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82" r:id="rId6"/>
    <p:sldId id="262" r:id="rId7"/>
    <p:sldId id="272" r:id="rId8"/>
    <p:sldId id="267" r:id="rId9"/>
    <p:sldId id="278" r:id="rId10"/>
    <p:sldId id="263" r:id="rId11"/>
    <p:sldId id="283" r:id="rId12"/>
    <p:sldId id="265" r:id="rId13"/>
    <p:sldId id="268" r:id="rId14"/>
    <p:sldId id="271" r:id="rId15"/>
    <p:sldId id="273" r:id="rId16"/>
    <p:sldId id="274" r:id="rId17"/>
    <p:sldId id="275" r:id="rId18"/>
    <p:sldId id="279" r:id="rId19"/>
    <p:sldId id="276" r:id="rId20"/>
    <p:sldId id="277" r:id="rId21"/>
    <p:sldId id="280" r:id="rId22"/>
    <p:sldId id="284" r:id="rId23"/>
    <p:sldId id="270" r:id="rId24"/>
    <p:sldId id="281" r:id="rId25"/>
    <p:sldId id="285" r:id="rId26"/>
    <p:sldId id="261" r:id="rId27"/>
    <p:sldId id="258" r:id="rId2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226BD-8D2A-41F0-90D2-778E3109847E}" v="7250" dt="2019-05-11T21:17:40.002"/>
    <p1510:client id="{AD864FF8-9A9E-4F95-8DB1-38C5AE94D17A}" v="177" dt="2019-05-12T16:19:37.739"/>
    <p1510:client id="{15A4134E-DB12-430B-9E58-316F2CD3D1EB}" v="1826" dt="2019-05-11T22:35:13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6374" autoAdjust="0"/>
  </p:normalViewPr>
  <p:slideViewPr>
    <p:cSldViewPr snapToGrid="0" snapToObjects="1">
      <p:cViewPr varScale="1">
        <p:scale>
          <a:sx n="110" d="100"/>
          <a:sy n="110" d="100"/>
        </p:scale>
        <p:origin x="786" y="108"/>
      </p:cViewPr>
      <p:guideLst>
        <p:guide orient="horz" pos="799"/>
        <p:guide pos="551"/>
      </p:guideLst>
    </p:cSldViewPr>
  </p:slideViewPr>
  <p:outlineViewPr>
    <p:cViewPr>
      <p:scale>
        <a:sx n="33" d="100"/>
        <a:sy n="33" d="100"/>
      </p:scale>
      <p:origin x="0" y="-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E1794-CEB5-CF46-A2EB-139DCCF7D8DD}" type="datetimeFigureOut">
              <a:rPr lang="sv-SE" smtClean="0"/>
              <a:t>2019-05-12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B6684-26E0-AB47-AC60-7089FA743B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18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401D4C1-F2CF-C14E-A486-C313E3085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" r="-15"/>
          <a:stretch/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CDAAA8B-9E7D-2740-9EF8-4AF790A13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DABD6B2-5E80-234A-B9B1-91D01476EC65}"/>
              </a:ext>
            </a:extLst>
          </p:cNvPr>
          <p:cNvSpPr txBox="1">
            <a:spLocks/>
          </p:cNvSpPr>
          <p:nvPr userDrawn="1"/>
        </p:nvSpPr>
        <p:spPr>
          <a:xfrm>
            <a:off x="769357" y="754958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400" dirty="0">
              <a:latin typeface="Oswald Light" panose="02000303000000000000" pitchFamily="2" charset="0"/>
              <a:cs typeface="Gill Sans Light" panose="020B0302020104020203" pitchFamily="34" charset="-79"/>
            </a:endParaRP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565102DE-F43B-1E46-A150-DC67EFEB81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192623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71F2027-EDE2-6F4D-A132-4EC0626F91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84" y="1415778"/>
            <a:ext cx="2304232" cy="2299749"/>
          </a:xfrm>
          <a:prstGeom prst="rect">
            <a:avLst/>
          </a:prstGeom>
        </p:spPr>
      </p:pic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3A834DC7-7736-2647-98CC-27791F61A3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074" y="4682056"/>
            <a:ext cx="8325852" cy="1144588"/>
          </a:xfrm>
        </p:spPr>
        <p:txBody>
          <a:bodyPr>
            <a:noAutofit/>
          </a:bodyPr>
          <a:lstStyle>
            <a:lvl1pPr marL="0" indent="0" algn="ctr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137879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358256B-C363-0A48-8D21-ECCC6034F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228600"/>
            <a:ext cx="12192001" cy="66294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CDAAA8B-9E7D-2740-9EF8-4AF790A13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36475DDA-B9E1-324B-8234-BE5A1C427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9993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D7045AB-F51B-0B4D-B748-CF984AE08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12192000" cy="66294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CDAAA8B-9E7D-2740-9EF8-4AF790A13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01235A-F0FD-3740-960B-1C2377081D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71395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208C34-C483-7140-8791-2758FD1FE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29250"/>
            <a:ext cx="12192000" cy="15049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8677487-89D4-7744-9750-1A3E0FD95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A59E987-0FC8-874F-B978-B09182432C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87D2E6-291F-384E-A109-4FBE8327B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189" y="1895285"/>
            <a:ext cx="9531350" cy="265577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Nivå ett
Nivå två
Nivå tre
Nivå fyra
Nivå fem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64EE15F7-E1E5-B64A-9E38-BC12C1715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65A78-D2B9-4350-B41A-2819A9D01EAE}"/>
              </a:ext>
            </a:extLst>
          </p:cNvPr>
          <p:cNvSpPr txBox="1"/>
          <p:nvPr userDrawn="1"/>
        </p:nvSpPr>
        <p:spPr>
          <a:xfrm>
            <a:off x="482138" y="596853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CA178F9-B666-4375-A252-37B83209B73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406076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519571E-44F3-2D42-B672-705C8C16B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1111CC6-80AD-CA45-917C-70FE908C0C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84" y="2528072"/>
            <a:ext cx="2304232" cy="22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675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F878733-04AA-3341-ACFB-21C3A202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3510A7-27E7-AB47-9BDD-40285052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5828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61" r:id="rId3"/>
    <p:sldLayoutId id="2147483662" r:id="rId4"/>
    <p:sldLayoutId id="2147483649" r:id="rId5"/>
    <p:sldLayoutId id="2147483651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ks@bth.se" TargetMode="External"/><Relationship Id="rId2" Type="http://schemas.openxmlformats.org/officeDocument/2006/relationships/hyperlink" Target="mailto:ruwan.lakmal.silva@ericsson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scape.cncf.i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AFC5AAC-F1A5-7D42-9224-D657BBDC5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 dirty="0"/>
              <a:t>On migrating from monolithic to cloud-native: An industrial multi-perspective 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1EAB9-6C05-4F2E-91BC-54302B503C14}"/>
              </a:ext>
            </a:extLst>
          </p:cNvPr>
          <p:cNvSpPr txBox="1"/>
          <p:nvPr/>
        </p:nvSpPr>
        <p:spPr>
          <a:xfrm>
            <a:off x="878890" y="5761608"/>
            <a:ext cx="269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Lakmal Silva</a:t>
            </a:r>
          </a:p>
        </p:txBody>
      </p:sp>
    </p:spTree>
    <p:extLst>
      <p:ext uri="{BB962C8B-B14F-4D97-AF65-F5344CB8AC3E}">
        <p14:creationId xmlns:p14="http://schemas.microsoft.com/office/powerpoint/2010/main" val="44178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7964A-7357-48C3-83FA-73552D7E6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356" y="1644999"/>
            <a:ext cx="9531350" cy="2655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 search for evidence of Architectural Technical Debt(ATD) from bug reports</a:t>
            </a:r>
          </a:p>
          <a:p>
            <a:r>
              <a:rPr lang="sv-SE" dirty="0">
                <a:latin typeface="Arial"/>
                <a:cs typeface="Arial"/>
              </a:rPr>
              <a:t>Zoomed into one of the reused sub systems </a:t>
            </a:r>
          </a:p>
          <a:p>
            <a:r>
              <a:rPr lang="sv-SE" dirty="0">
                <a:latin typeface="Arial"/>
                <a:cs typeface="Arial"/>
              </a:rPr>
              <a:t>Investigate architectural evolution over five years</a:t>
            </a:r>
          </a:p>
          <a:p>
            <a:r>
              <a:rPr lang="sv-SE" dirty="0">
                <a:latin typeface="Arial"/>
                <a:cs typeface="Arial"/>
              </a:rPr>
              <a:t>Measure the impacts on Architecture using ATD</a:t>
            </a:r>
          </a:p>
          <a:p>
            <a:r>
              <a:rPr lang="sv-SE" dirty="0">
                <a:latin typeface="Arial"/>
                <a:cs typeface="Arial"/>
              </a:rPr>
              <a:t>Has the system evolved to be better or worse?</a:t>
            </a:r>
          </a:p>
          <a:p>
            <a:endParaRPr lang="sv-SE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BA314-B6B8-444C-A3C2-22E0C45833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Study</a:t>
            </a:r>
            <a:r>
              <a:rPr lang="sv-SE" sz="3600" dirty="0"/>
              <a:t> </a:t>
            </a:r>
            <a:r>
              <a:rPr lang="sv-SE" dirty="0"/>
              <a:t>2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67640165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627C-D639-4925-AF87-CCAE609876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System evolution over 4 releases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FFB89-68F5-4E19-BA07-562D9F477856}"/>
              </a:ext>
            </a:extLst>
          </p:cNvPr>
          <p:cNvSpPr txBox="1"/>
          <p:nvPr/>
        </p:nvSpPr>
        <p:spPr>
          <a:xfrm>
            <a:off x="808185" y="1823941"/>
            <a:ext cx="198818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Release 1(2014-)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B7F47-EEE9-43C9-BF6C-48F35F614225}"/>
              </a:ext>
            </a:extLst>
          </p:cNvPr>
          <p:cNvSpPr txBox="1"/>
          <p:nvPr/>
        </p:nvSpPr>
        <p:spPr>
          <a:xfrm>
            <a:off x="3785458" y="1821305"/>
            <a:ext cx="198818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Release 2(2015-)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C15CD-CD0A-4EF8-B408-E1AA6E116FC2}"/>
              </a:ext>
            </a:extLst>
          </p:cNvPr>
          <p:cNvSpPr txBox="1"/>
          <p:nvPr/>
        </p:nvSpPr>
        <p:spPr>
          <a:xfrm>
            <a:off x="6737225" y="1823941"/>
            <a:ext cx="198818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Release 3(2017-)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EE58E-7B94-42EF-9EAD-3A7AA0920FF7}"/>
              </a:ext>
            </a:extLst>
          </p:cNvPr>
          <p:cNvSpPr txBox="1"/>
          <p:nvPr/>
        </p:nvSpPr>
        <p:spPr>
          <a:xfrm>
            <a:off x="808186" y="2385503"/>
            <a:ext cx="1988189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Monolith application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Last release of monolith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Hardware based deployments</a:t>
            </a: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FC0D1-DB37-4EB1-B3B5-14A5AF4B627F}"/>
              </a:ext>
            </a:extLst>
          </p:cNvPr>
          <p:cNvSpPr txBox="1"/>
          <p:nvPr/>
        </p:nvSpPr>
        <p:spPr>
          <a:xfrm>
            <a:off x="3785457" y="2373154"/>
            <a:ext cx="1988189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Modularized  application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First release of modular architecture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Components are running on own JVM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Hardware based deployments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Virtualized deployments</a:t>
            </a:r>
          </a:p>
          <a:p>
            <a:pPr marL="228600" indent="-228600">
              <a:buAutoNum type="arabicPeriod"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F0382-8616-4708-A999-A70E8EEA60B3}"/>
              </a:ext>
            </a:extLst>
          </p:cNvPr>
          <p:cNvSpPr txBox="1"/>
          <p:nvPr/>
        </p:nvSpPr>
        <p:spPr>
          <a:xfrm>
            <a:off x="6737226" y="2370124"/>
            <a:ext cx="1988189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Modularized application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Last release of modular component architecure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Components are running on own JVM 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Hardware based deployments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Virtualized deployments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Cloud deployments</a:t>
            </a: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5222C-577C-448C-B110-C203A9E8DE09}"/>
              </a:ext>
            </a:extLst>
          </p:cNvPr>
          <p:cNvSpPr txBox="1"/>
          <p:nvPr/>
        </p:nvSpPr>
        <p:spPr>
          <a:xfrm>
            <a:off x="808184" y="4278070"/>
            <a:ext cx="1988189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Bug Reports(509)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A: 7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B : 163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C: 339</a:t>
            </a: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C2330-F82E-4C5C-B756-59D86C45F8A1}"/>
              </a:ext>
            </a:extLst>
          </p:cNvPr>
          <p:cNvSpPr txBox="1"/>
          <p:nvPr/>
        </p:nvSpPr>
        <p:spPr>
          <a:xfrm>
            <a:off x="3785459" y="4278070"/>
            <a:ext cx="1988189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Bug Reports(841)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A: 17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B : 269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C: 555</a:t>
            </a: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CE5DF-0730-402A-B1C7-DA8BDA91B829}"/>
              </a:ext>
            </a:extLst>
          </p:cNvPr>
          <p:cNvSpPr txBox="1"/>
          <p:nvPr/>
        </p:nvSpPr>
        <p:spPr>
          <a:xfrm>
            <a:off x="6737226" y="4278069"/>
            <a:ext cx="1988189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Bug Reports(945)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A: 6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B : 203</a:t>
            </a:r>
          </a:p>
          <a:p>
            <a:pPr marL="342900" indent="-3429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Category C: 736</a:t>
            </a: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F92BC-1A6B-47F5-8BCC-CC3E422F4A10}"/>
              </a:ext>
            </a:extLst>
          </p:cNvPr>
          <p:cNvSpPr txBox="1"/>
          <p:nvPr/>
        </p:nvSpPr>
        <p:spPr>
          <a:xfrm>
            <a:off x="9616047" y="1805316"/>
            <a:ext cx="198818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Release 4(2019-)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8347F-55C9-43D7-8E8F-55D66A21658D}"/>
              </a:ext>
            </a:extLst>
          </p:cNvPr>
          <p:cNvSpPr txBox="1"/>
          <p:nvPr/>
        </p:nvSpPr>
        <p:spPr>
          <a:xfrm>
            <a:off x="9616048" y="2351499"/>
            <a:ext cx="198818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Cloud native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Microservices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First release of cloud native architecure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Hardware based deployments</a:t>
            </a:r>
          </a:p>
          <a:p>
            <a:pPr marL="228600" indent="-228600">
              <a:buAutoNum type="arabicPeriod"/>
            </a:pP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Cloud deployments</a:t>
            </a: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71875-DAA3-48FB-9472-9C34E0D5FFEA}"/>
              </a:ext>
            </a:extLst>
          </p:cNvPr>
          <p:cNvSpPr txBox="1"/>
          <p:nvPr/>
        </p:nvSpPr>
        <p:spPr>
          <a:xfrm>
            <a:off x="9616048" y="4259444"/>
            <a:ext cx="1988189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Bug Reports</a:t>
            </a:r>
          </a:p>
          <a:p>
            <a:endParaRPr lang="sv-SE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409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B4E23-6411-4FBC-A98C-07CD97120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35" y="1805316"/>
            <a:ext cx="7096117" cy="3832224"/>
          </a:xfrm>
        </p:spPr>
        <p:txBody>
          <a:bodyPr>
            <a:normAutofit fontScale="92500"/>
          </a:bodyPr>
          <a:lstStyle/>
          <a:p>
            <a:r>
              <a:rPr lang="en-US" dirty="0"/>
              <a:t>Immature architecture design artifacts that compromise systemwide quality attributes, particularly maintainability and evolvability.</a:t>
            </a:r>
          </a:p>
          <a:p>
            <a:r>
              <a:rPr lang="en-US" dirty="0"/>
              <a:t>ATD results from the compromise of modularity, reusability, analyzability, modifiability, testability, or evolvability during architecting.</a:t>
            </a:r>
          </a:p>
          <a:p>
            <a:r>
              <a:rPr lang="en-US" dirty="0"/>
              <a:t>Reuse of poorly designed legacy components instead of implementing their functionality from scratch</a:t>
            </a:r>
          </a:p>
          <a:p>
            <a:pPr lvl="1"/>
            <a:r>
              <a:rPr lang="en-US" dirty="0"/>
              <a:t>Achieve fast product delivery. </a:t>
            </a:r>
          </a:p>
          <a:p>
            <a:pPr lvl="1"/>
            <a:r>
              <a:rPr lang="en-US" dirty="0"/>
              <a:t>Such trade-offs made in architecture design may lead to architectural technical debt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0165-61A2-4BAD-915F-13B9D8B175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Architectural Technical Debt(ATD)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5B1A3-E84A-4273-B9BE-27FF0F77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63" y="2671592"/>
            <a:ext cx="4218906" cy="2099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C82D1-48A7-49E8-A505-6EB79821E995}"/>
              </a:ext>
            </a:extLst>
          </p:cNvPr>
          <p:cNvSpPr txBox="1"/>
          <p:nvPr/>
        </p:nvSpPr>
        <p:spPr>
          <a:xfrm>
            <a:off x="8246671" y="4900247"/>
            <a:ext cx="3423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https://melv1n.com/what-is-technical-debt/</a:t>
            </a:r>
          </a:p>
        </p:txBody>
      </p:sp>
    </p:spTree>
    <p:extLst>
      <p:ext uri="{BB962C8B-B14F-4D97-AF65-F5344CB8AC3E}">
        <p14:creationId xmlns:p14="http://schemas.microsoft.com/office/powerpoint/2010/main" val="22415261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AF2015-F92D-4036-B0E5-27B477321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Difficult to identify and measure</a:t>
            </a:r>
          </a:p>
          <a:p>
            <a:r>
              <a:rPr lang="en-US" dirty="0"/>
              <a:t>Can be invisible until: </a:t>
            </a:r>
          </a:p>
          <a:p>
            <a:pPr lvl="1"/>
            <a:r>
              <a:rPr lang="en-US" dirty="0"/>
              <a:t>Maintenance tasks are hard to conduct</a:t>
            </a:r>
          </a:p>
          <a:p>
            <a:pPr lvl="1"/>
            <a:r>
              <a:rPr lang="en-US" dirty="0"/>
              <a:t>New features are difficult to introduce</a:t>
            </a:r>
          </a:p>
          <a:p>
            <a:pPr lvl="1"/>
            <a:r>
              <a:rPr lang="en-US" dirty="0"/>
              <a:t>System quality attributes are challenging to meet</a:t>
            </a:r>
          </a:p>
          <a:p>
            <a:r>
              <a:rPr lang="en-US" dirty="0"/>
              <a:t>Lack of tool support(not easy to detect on code level)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33FB7-6B9A-4A79-97F1-2BA2DFEEAE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Problems with ATD</a:t>
            </a:r>
          </a:p>
        </p:txBody>
      </p:sp>
    </p:spTree>
    <p:extLst>
      <p:ext uri="{BB962C8B-B14F-4D97-AF65-F5344CB8AC3E}">
        <p14:creationId xmlns:p14="http://schemas.microsoft.com/office/powerpoint/2010/main" val="54494517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E97CB-FB3A-4DE0-AC36-A8CD7DAB4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identify ATD in a software system?</a:t>
            </a:r>
          </a:p>
          <a:p>
            <a:pPr lvl="1"/>
            <a:r>
              <a:rPr lang="en-US" dirty="0"/>
              <a:t>Viability of systematically looking at bug reports as a possible mechanism for ATD identification</a:t>
            </a:r>
          </a:p>
          <a:p>
            <a:pPr lvl="1"/>
            <a:r>
              <a:rPr lang="en-US" dirty="0"/>
              <a:t>Classify bug reports based on a set of definitions</a:t>
            </a:r>
          </a:p>
          <a:p>
            <a:r>
              <a:rPr lang="en-US" dirty="0"/>
              <a:t>Facilitate decision making in system evolution/architecting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9C1D8-2E67-4231-8742-FA9415218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Study Goals</a:t>
            </a:r>
          </a:p>
        </p:txBody>
      </p:sp>
    </p:spTree>
    <p:extLst>
      <p:ext uri="{BB962C8B-B14F-4D97-AF65-F5344CB8AC3E}">
        <p14:creationId xmlns:p14="http://schemas.microsoft.com/office/powerpoint/2010/main" val="84049035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CF8BFE-9918-4700-B8F5-F0AE186F5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Identify ATD categories</a:t>
            </a:r>
          </a:p>
          <a:p>
            <a:r>
              <a:rPr lang="sv-SE" dirty="0"/>
              <a:t>Create definitions for ATD categries and sub categories</a:t>
            </a:r>
          </a:p>
          <a:p>
            <a:r>
              <a:rPr lang="sv-SE" dirty="0"/>
              <a:t>Classify bug reports by Architects and Senior developers</a:t>
            </a:r>
          </a:p>
          <a:p>
            <a:pPr lvl="1"/>
            <a:r>
              <a:rPr lang="sv-SE" dirty="0"/>
              <a:t>Distinguish between Architects’ view vs Developers’ view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FAAA-7D4C-4B85-BEF4-522957092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15423690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5BE1A-D43B-4ED4-BDF4-C318DEC809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ATD CATEGORIES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652A2C-A32F-41C2-A92A-B91AACC7DDA3}"/>
              </a:ext>
            </a:extLst>
          </p:cNvPr>
          <p:cNvSpPr/>
          <p:nvPr/>
        </p:nvSpPr>
        <p:spPr>
          <a:xfrm>
            <a:off x="5161447" y="1578115"/>
            <a:ext cx="771931" cy="3186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ATD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057B2-604C-4A65-B5B8-28B76052B7B4}"/>
              </a:ext>
            </a:extLst>
          </p:cNvPr>
          <p:cNvSpPr/>
          <p:nvPr/>
        </p:nvSpPr>
        <p:spPr>
          <a:xfrm>
            <a:off x="1243526" y="2383870"/>
            <a:ext cx="1167110" cy="390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Dependency violations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95646-1C7D-488B-BC39-3DAC6B8D4963}"/>
              </a:ext>
            </a:extLst>
          </p:cNvPr>
          <p:cNvSpPr/>
          <p:nvPr/>
        </p:nvSpPr>
        <p:spPr>
          <a:xfrm>
            <a:off x="227894" y="3238562"/>
            <a:ext cx="1357101" cy="5522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Module dependencies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0E5362-9817-46BD-8B03-7FB06B61A36C}"/>
              </a:ext>
            </a:extLst>
          </p:cNvPr>
          <p:cNvSpPr/>
          <p:nvPr/>
        </p:nvSpPr>
        <p:spPr>
          <a:xfrm>
            <a:off x="1945521" y="3238561"/>
            <a:ext cx="1357101" cy="5522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External Dependencies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B9B2A-39C4-4234-8278-719DF8595269}"/>
              </a:ext>
            </a:extLst>
          </p:cNvPr>
          <p:cNvSpPr/>
          <p:nvPr/>
        </p:nvSpPr>
        <p:spPr>
          <a:xfrm>
            <a:off x="224782" y="4242348"/>
            <a:ext cx="1357101" cy="5522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Runtime dependencies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979D36-4FE9-439A-A170-EE7C47DA84DE}"/>
              </a:ext>
            </a:extLst>
          </p:cNvPr>
          <p:cNvSpPr/>
          <p:nvPr/>
        </p:nvSpPr>
        <p:spPr>
          <a:xfrm>
            <a:off x="1250728" y="4982678"/>
            <a:ext cx="1357101" cy="1214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Unsound dependencies towards external services/libs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5A572-8E02-4F8B-AF4D-EC014222062C}"/>
              </a:ext>
            </a:extLst>
          </p:cNvPr>
          <p:cNvSpPr/>
          <p:nvPr/>
        </p:nvSpPr>
        <p:spPr>
          <a:xfrm>
            <a:off x="4475628" y="2384389"/>
            <a:ext cx="1299647" cy="390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Non-modulatiry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1EF4DE-A09C-47E7-83E7-6B797F2613EB}"/>
              </a:ext>
            </a:extLst>
          </p:cNvPr>
          <p:cNvSpPr/>
          <p:nvPr/>
        </p:nvSpPr>
        <p:spPr>
          <a:xfrm>
            <a:off x="3724834" y="3238562"/>
            <a:ext cx="1357101" cy="5522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Complex release processes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70E097-9A00-4896-8170-B8325B4911E9}"/>
              </a:ext>
            </a:extLst>
          </p:cNvPr>
          <p:cNvSpPr/>
          <p:nvPr/>
        </p:nvSpPr>
        <p:spPr>
          <a:xfrm>
            <a:off x="5397846" y="3238560"/>
            <a:ext cx="1716410" cy="5522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Contribute to dependency violation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3C9D37-F4A1-4466-AC59-503B0CB8F2A7}"/>
              </a:ext>
            </a:extLst>
          </p:cNvPr>
          <p:cNvSpPr/>
          <p:nvPr/>
        </p:nvSpPr>
        <p:spPr>
          <a:xfrm>
            <a:off x="6764784" y="2389055"/>
            <a:ext cx="1330522" cy="385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Compliance Violations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17520-BC14-43C7-867F-92EA67CBD50C}"/>
              </a:ext>
            </a:extLst>
          </p:cNvPr>
          <p:cNvSpPr/>
          <p:nvPr/>
        </p:nvSpPr>
        <p:spPr>
          <a:xfrm>
            <a:off x="9625749" y="2388538"/>
            <a:ext cx="1167110" cy="3858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Change Proneness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4538204-FEBC-4E59-8821-8247CF4082B3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rot="5400000">
            <a:off x="3443719" y="280175"/>
            <a:ext cx="487057" cy="3720332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84ED609-6612-405F-B6ED-B8FE74330E65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 rot="5400000">
            <a:off x="5092645" y="1929621"/>
            <a:ext cx="487576" cy="421961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3C560BE2-F0C9-4B58-A4A8-D4472E737D69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rot="16200000" flipH="1">
            <a:off x="6242608" y="1201618"/>
            <a:ext cx="492242" cy="1882632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3566092-251B-43D8-873B-F501DC0F47EC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rot="16200000" flipH="1">
            <a:off x="7632496" y="-188271"/>
            <a:ext cx="491725" cy="4661891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95FE1C8-5C5C-4E87-88AA-4767E1FDB9E2}"/>
              </a:ext>
            </a:extLst>
          </p:cNvPr>
          <p:cNvSpPr/>
          <p:nvPr/>
        </p:nvSpPr>
        <p:spPr>
          <a:xfrm>
            <a:off x="8683020" y="3333583"/>
            <a:ext cx="1246672" cy="548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Unstable </a:t>
            </a:r>
          </a:p>
          <a:p>
            <a:pPr algn="ctr"/>
            <a:r>
              <a:rPr lang="sv-SE" sz="1400" dirty="0"/>
              <a:t>Interfaces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8F6C10-797E-41C0-8A9D-DE406028926B}"/>
              </a:ext>
            </a:extLst>
          </p:cNvPr>
          <p:cNvSpPr/>
          <p:nvPr/>
        </p:nvSpPr>
        <p:spPr>
          <a:xfrm>
            <a:off x="10611297" y="3330180"/>
            <a:ext cx="1077382" cy="5522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Implicit cross module dependency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1F99BD37-97CF-486F-B2AB-38BAB1FBE0E1}"/>
              </a:ext>
            </a:extLst>
          </p:cNvPr>
          <p:cNvCxnSpPr>
            <a:stCxn id="15" idx="2"/>
            <a:endCxn id="35" idx="0"/>
          </p:cNvCxnSpPr>
          <p:nvPr/>
        </p:nvCxnSpPr>
        <p:spPr>
          <a:xfrm rot="5400000">
            <a:off x="9478226" y="2602504"/>
            <a:ext cx="559209" cy="902948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439979F-55F1-4ADD-AC29-146CAF0ABBFA}"/>
              </a:ext>
            </a:extLst>
          </p:cNvPr>
          <p:cNvCxnSpPr>
            <a:stCxn id="15" idx="2"/>
            <a:endCxn id="36" idx="0"/>
          </p:cNvCxnSpPr>
          <p:nvPr/>
        </p:nvCxnSpPr>
        <p:spPr>
          <a:xfrm rot="16200000" flipH="1">
            <a:off x="10401743" y="2581935"/>
            <a:ext cx="555806" cy="940684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79AC468-EA80-40FE-B648-C93F459293DC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1134668" y="2546148"/>
            <a:ext cx="464191" cy="920636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9BEFD77-0007-4275-B0B3-0E55642BD489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16200000" flipH="1">
            <a:off x="1993481" y="2607970"/>
            <a:ext cx="464190" cy="796991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7F410920-3424-4E59-9066-1ED699AEDBED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5400000">
            <a:off x="679135" y="4015037"/>
            <a:ext cx="451509" cy="3112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FB02371-A143-4BE9-8AE3-F470139CF431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5400000">
            <a:off x="1680756" y="4039362"/>
            <a:ext cx="1191840" cy="694793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2CD792E-DC9C-4AD9-8F9F-E2895B63141C}"/>
              </a:ext>
            </a:extLst>
          </p:cNvPr>
          <p:cNvSpPr/>
          <p:nvPr/>
        </p:nvSpPr>
        <p:spPr>
          <a:xfrm>
            <a:off x="2870582" y="4991572"/>
            <a:ext cx="1357101" cy="5522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External Team Dependencies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CB0483CB-114C-4F22-A433-C29A458A05EB}"/>
              </a:ext>
            </a:extLst>
          </p:cNvPr>
          <p:cNvCxnSpPr>
            <a:stCxn id="8" idx="2"/>
            <a:endCxn id="51" idx="0"/>
          </p:cNvCxnSpPr>
          <p:nvPr/>
        </p:nvCxnSpPr>
        <p:spPr>
          <a:xfrm rot="16200000" flipH="1">
            <a:off x="2486235" y="3928674"/>
            <a:ext cx="1200734" cy="925061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E204CC1E-2E20-4C58-950E-CB0E1597EBB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rot="5400000">
            <a:off x="4532584" y="2645693"/>
            <a:ext cx="463671" cy="722067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C4EDDC35-8607-4A1D-88A2-4CDA80D3DCD1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 rot="16200000" flipH="1">
            <a:off x="5458917" y="2441425"/>
            <a:ext cx="463669" cy="1130599"/>
          </a:xfrm>
          <a:prstGeom prst="bentConnector3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C777684-8084-4AF5-B5D2-3ABBBB390D7B}"/>
              </a:ext>
            </a:extLst>
          </p:cNvPr>
          <p:cNvSpPr/>
          <p:nvPr/>
        </p:nvSpPr>
        <p:spPr>
          <a:xfrm>
            <a:off x="6646153" y="4555541"/>
            <a:ext cx="1716410" cy="663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Violations of Ericsson Architecture guidelines</a:t>
            </a:r>
            <a:endParaRPr lang="sv-SE" sz="1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14B5C0E-B798-4D28-A6BF-A9D1E177A16A}"/>
              </a:ext>
            </a:extLst>
          </p:cNvPr>
          <p:cNvSpPr/>
          <p:nvPr/>
        </p:nvSpPr>
        <p:spPr>
          <a:xfrm>
            <a:off x="4805104" y="4555541"/>
            <a:ext cx="1716410" cy="663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presence of different design used to implement the same functionality</a:t>
            </a:r>
            <a:endParaRPr lang="sv-SE" sz="1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5667FA2-6B6D-4341-B066-5568877F429A}"/>
              </a:ext>
            </a:extLst>
          </p:cNvPr>
          <p:cNvSpPr/>
          <p:nvPr/>
        </p:nvSpPr>
        <p:spPr>
          <a:xfrm>
            <a:off x="8463213" y="4546589"/>
            <a:ext cx="1716410" cy="663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Different naming conventions applied in different parts of the system</a:t>
            </a:r>
            <a:endParaRPr lang="sv-SE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59A45E5-BE3D-43D5-939D-02693C911E98}"/>
              </a:ext>
            </a:extLst>
          </p:cNvPr>
          <p:cNvSpPr/>
          <p:nvPr/>
        </p:nvSpPr>
        <p:spPr>
          <a:xfrm>
            <a:off x="10379373" y="4546589"/>
            <a:ext cx="1716410" cy="663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Violations of design principles for a particular system </a:t>
            </a:r>
            <a:endParaRPr lang="sv-SE" sz="1200" dirty="0"/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D5487A1D-0AEC-469D-BC34-13329DAD9D4E}"/>
              </a:ext>
            </a:extLst>
          </p:cNvPr>
          <p:cNvCxnSpPr>
            <a:stCxn id="14" idx="2"/>
            <a:endCxn id="73" idx="0"/>
          </p:cNvCxnSpPr>
          <p:nvPr/>
        </p:nvCxnSpPr>
        <p:spPr>
          <a:xfrm rot="16200000" flipH="1">
            <a:off x="8447703" y="1756714"/>
            <a:ext cx="1772216" cy="3807533"/>
          </a:xfrm>
          <a:prstGeom prst="bentConnector3">
            <a:avLst>
              <a:gd name="adj1" fmla="val 755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9718DD66-0DD4-4900-9AF4-41AAAB562585}"/>
              </a:ext>
            </a:extLst>
          </p:cNvPr>
          <p:cNvCxnSpPr>
            <a:stCxn id="14" idx="2"/>
            <a:endCxn id="72" idx="0"/>
          </p:cNvCxnSpPr>
          <p:nvPr/>
        </p:nvCxnSpPr>
        <p:spPr>
          <a:xfrm rot="16200000" flipH="1">
            <a:off x="7489623" y="2714794"/>
            <a:ext cx="1772216" cy="1891373"/>
          </a:xfrm>
          <a:prstGeom prst="bentConnector3">
            <a:avLst>
              <a:gd name="adj1" fmla="val 755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DC17351D-37D7-4B9B-B9FD-8C61A22F8BAC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43576" y="3660180"/>
            <a:ext cx="1772276" cy="6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1C1A306-822D-4B83-9B53-5AA61DD244C2}"/>
              </a:ext>
            </a:extLst>
          </p:cNvPr>
          <p:cNvCxnSpPr>
            <a:stCxn id="14" idx="2"/>
            <a:endCxn id="71" idx="0"/>
          </p:cNvCxnSpPr>
          <p:nvPr/>
        </p:nvCxnSpPr>
        <p:spPr>
          <a:xfrm rot="5400000">
            <a:off x="5656093" y="2781589"/>
            <a:ext cx="1781168" cy="1766736"/>
          </a:xfrm>
          <a:prstGeom prst="bentConnector3">
            <a:avLst>
              <a:gd name="adj1" fmla="val 7545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67978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5" grpId="0" animBg="1"/>
      <p:bldP spid="36" grpId="0" animBg="1"/>
      <p:bldP spid="51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39D6BB-1E3F-4C39-8643-339ECC6D5A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469" y="2101114"/>
            <a:ext cx="9531350" cy="31012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 selected set of Bugs ( A mixture of A, B and C) ~10/person</a:t>
            </a:r>
          </a:p>
          <a:p>
            <a:pPr lvl="1"/>
            <a:r>
              <a:rPr lang="en-US" dirty="0"/>
              <a:t>Bugs collected from System1 , System2 and System3(until 2019-04-04) : 2732 bug reports</a:t>
            </a:r>
          </a:p>
          <a:p>
            <a:r>
              <a:rPr lang="en-US" dirty="0"/>
              <a:t>Finding quality bug reports</a:t>
            </a:r>
          </a:p>
          <a:p>
            <a:pPr lvl="1"/>
            <a:r>
              <a:rPr lang="en-US" dirty="0"/>
              <a:t>Based on the amount of sentences in the “Observation” and the “Answer” sections</a:t>
            </a:r>
          </a:p>
          <a:p>
            <a:pPr lvl="1"/>
            <a:r>
              <a:rPr lang="en-US" dirty="0"/>
              <a:t>First sorted by most sentences to the least of the Answer section and then by Observation.</a:t>
            </a:r>
          </a:p>
          <a:p>
            <a:r>
              <a:rPr lang="en-US" dirty="0"/>
              <a:t>Read the Observation and Answer sections of the bugs. </a:t>
            </a:r>
          </a:p>
          <a:p>
            <a:r>
              <a:rPr lang="en-US" dirty="0"/>
              <a:t>Decide if the bugs can be categorized based on the previous slide. </a:t>
            </a:r>
          </a:p>
          <a:p>
            <a:r>
              <a:rPr lang="en-US" dirty="0"/>
              <a:t>If it’s not possible to classify, what are the missing information?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B96FA-E7A1-47F8-AF80-839A6723B4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 empirical study to test the classification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306041144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29ED41-ED29-49D8-B985-EF673EA4E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Results</a:t>
            </a:r>
          </a:p>
          <a:p>
            <a:pPr lvl="1"/>
            <a:r>
              <a:rPr lang="sv-SE" dirty="0"/>
              <a:t>Matching 6 out of 16 bugs by 2 participants(37.5%)</a:t>
            </a:r>
          </a:p>
          <a:p>
            <a:r>
              <a:rPr lang="sv-SE" dirty="0"/>
              <a:t>Difficult to map bug reports to ATD categories</a:t>
            </a:r>
          </a:p>
          <a:p>
            <a:pPr lvl="1"/>
            <a:r>
              <a:rPr lang="sv-SE" dirty="0"/>
              <a:t>Reguires Product/Domain expertise</a:t>
            </a:r>
          </a:p>
          <a:p>
            <a:pPr lvl="1"/>
            <a:r>
              <a:rPr lang="sv-SE" dirty="0"/>
              <a:t>Requires ATD category expertise</a:t>
            </a:r>
          </a:p>
          <a:p>
            <a:pPr lvl="1"/>
            <a:r>
              <a:rPr lang="sv-SE" dirty="0"/>
              <a:t>Difficulty in combining product/domain expertise with ATD category expertise</a:t>
            </a:r>
          </a:p>
          <a:p>
            <a:pPr lvl="1"/>
            <a:r>
              <a:rPr lang="sv-SE" dirty="0"/>
              <a:t>Bugs are not written and answered with ATD classification motive</a:t>
            </a:r>
          </a:p>
          <a:p>
            <a:pPr lvl="1"/>
            <a:r>
              <a:rPr lang="sv-SE"/>
              <a:t>Time consuming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4E72B-06D5-41E0-B240-0DCC76885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STUDY 2: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2709141635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E01622-5ECD-42E8-898F-40C846F166F5}"/>
              </a:ext>
            </a:extLst>
          </p:cNvPr>
          <p:cNvSpPr/>
          <p:nvPr/>
        </p:nvSpPr>
        <p:spPr>
          <a:xfrm>
            <a:off x="8589524" y="2327950"/>
            <a:ext cx="1704755" cy="24160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Bug report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/>
              <a:t>Answer:</a:t>
            </a:r>
          </a:p>
          <a:p>
            <a:pPr algn="ctr"/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CommitId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F789C6-CEB8-43E6-A79F-C2269F284434}"/>
              </a:ext>
            </a:extLst>
          </p:cNvPr>
          <p:cNvSpPr/>
          <p:nvPr/>
        </p:nvSpPr>
        <p:spPr>
          <a:xfrm>
            <a:off x="8435785" y="2477173"/>
            <a:ext cx="1704755" cy="24160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Bug report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/>
              <a:t>Answer:</a:t>
            </a:r>
          </a:p>
          <a:p>
            <a:pPr algn="ctr"/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CommitId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76AEF2-B475-451D-84EB-5154A43470FD}"/>
              </a:ext>
            </a:extLst>
          </p:cNvPr>
          <p:cNvSpPr/>
          <p:nvPr/>
        </p:nvSpPr>
        <p:spPr>
          <a:xfrm>
            <a:off x="8282046" y="2647359"/>
            <a:ext cx="1704755" cy="24160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Bug reports</a:t>
            </a:r>
          </a:p>
          <a:p>
            <a:pPr algn="ctr"/>
            <a:endParaRPr lang="sv-SE" dirty="0"/>
          </a:p>
          <a:p>
            <a:pPr algn="ctr"/>
            <a:r>
              <a:rPr lang="en-US" dirty="0"/>
              <a:t>Observation</a:t>
            </a:r>
            <a:r>
              <a:rPr lang="sv-SE" dirty="0"/>
              <a:t>: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Answer:</a:t>
            </a:r>
          </a:p>
          <a:p>
            <a:pPr algn="ctr"/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CommitId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  <p:sp>
        <p:nvSpPr>
          <p:cNvPr id="34" name="Flowchart: Magnetic Disk 33">
            <a:extLst>
              <a:ext uri="{FF2B5EF4-FFF2-40B4-BE49-F238E27FC236}">
                <a16:creationId xmlns:a16="http://schemas.microsoft.com/office/drawing/2014/main" id="{4BEF528E-ECCC-486F-91BB-F1CBC7E389F4}"/>
              </a:ext>
            </a:extLst>
          </p:cNvPr>
          <p:cNvSpPr/>
          <p:nvPr/>
        </p:nvSpPr>
        <p:spPr>
          <a:xfrm>
            <a:off x="5326590" y="4543930"/>
            <a:ext cx="1101754" cy="123289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/>
              <a:t>Source repositories</a:t>
            </a:r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067DCD55-1D55-48D4-A2B3-C05451CB6C66}"/>
              </a:ext>
            </a:extLst>
          </p:cNvPr>
          <p:cNvSpPr/>
          <p:nvPr/>
        </p:nvSpPr>
        <p:spPr>
          <a:xfrm>
            <a:off x="5202960" y="4683667"/>
            <a:ext cx="1101754" cy="123289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/>
              <a:t>Source repositories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EF480-2F3E-4C25-BA5B-C782A9C629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6" y="660728"/>
            <a:ext cx="9519017" cy="1144588"/>
          </a:xfrm>
        </p:spPr>
        <p:txBody>
          <a:bodyPr/>
          <a:lstStyle/>
          <a:p>
            <a:r>
              <a:rPr lang="sv-SE" dirty="0"/>
              <a:t>Study 3: NEXT STEPS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4F882DA-9A27-4BA1-8536-1BC25D35EF90}"/>
              </a:ext>
            </a:extLst>
          </p:cNvPr>
          <p:cNvSpPr/>
          <p:nvPr/>
        </p:nvSpPr>
        <p:spPr>
          <a:xfrm>
            <a:off x="5087537" y="4840182"/>
            <a:ext cx="1101754" cy="123289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/>
              <a:t>Source repositories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5FA4CC-1083-42B0-ABD5-7A4E8A041413}"/>
              </a:ext>
            </a:extLst>
          </p:cNvPr>
          <p:cNvSpPr/>
          <p:nvPr/>
        </p:nvSpPr>
        <p:spPr>
          <a:xfrm>
            <a:off x="867511" y="2005376"/>
            <a:ext cx="2724361" cy="20413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System Architecture Documents</a:t>
            </a:r>
          </a:p>
          <a:p>
            <a:pPr marL="285750" indent="-285750">
              <a:buFontTx/>
              <a:buChar char="-"/>
            </a:pPr>
            <a:r>
              <a:rPr lang="sv-SE" dirty="0"/>
              <a:t>Natural Language Text</a:t>
            </a:r>
          </a:p>
          <a:p>
            <a:pPr marL="285750" indent="-285750">
              <a:buFontTx/>
              <a:buChar char="-"/>
            </a:pPr>
            <a:r>
              <a:rPr lang="sv-SE" dirty="0"/>
              <a:t>System Diagrams 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EE93D3E-3F8C-45BB-98CB-81E7AD92FBA2}"/>
              </a:ext>
            </a:extLst>
          </p:cNvPr>
          <p:cNvCxnSpPr>
            <a:cxnSpLocks/>
            <a:stCxn id="38" idx="2"/>
          </p:cNvCxnSpPr>
          <p:nvPr/>
        </p:nvCxnSpPr>
        <p:spPr>
          <a:xfrm rot="5400000">
            <a:off x="7679930" y="3866206"/>
            <a:ext cx="257313" cy="265167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DA41957-F4AA-48A4-9329-966B27D3CDDB}"/>
              </a:ext>
            </a:extLst>
          </p:cNvPr>
          <p:cNvSpPr/>
          <p:nvPr/>
        </p:nvSpPr>
        <p:spPr>
          <a:xfrm>
            <a:off x="4729791" y="2005377"/>
            <a:ext cx="2284215" cy="20413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BDC1F2-72FA-4D05-8170-D4D3295F8469}"/>
              </a:ext>
            </a:extLst>
          </p:cNvPr>
          <p:cNvCxnSpPr>
            <a:cxnSpLocks/>
            <a:stCxn id="34" idx="1"/>
            <a:endCxn id="19" idx="2"/>
          </p:cNvCxnSpPr>
          <p:nvPr/>
        </p:nvCxnSpPr>
        <p:spPr>
          <a:xfrm flipH="1" flipV="1">
            <a:off x="5871899" y="4046730"/>
            <a:ext cx="5568" cy="49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1421A437-51B9-43D6-B886-6084BED92833}"/>
              </a:ext>
            </a:extLst>
          </p:cNvPr>
          <p:cNvCxnSpPr>
            <a:cxnSpLocks/>
            <a:stCxn id="6" idx="0"/>
            <a:endCxn id="19" idx="0"/>
          </p:cNvCxnSpPr>
          <p:nvPr/>
        </p:nvCxnSpPr>
        <p:spPr>
          <a:xfrm rot="16200000" flipV="1">
            <a:off x="7495615" y="381662"/>
            <a:ext cx="322573" cy="3570003"/>
          </a:xfrm>
          <a:prstGeom prst="bentConnector3">
            <a:avLst>
              <a:gd name="adj1" fmla="val 170868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B960D87-D04E-489C-945B-4B923C7A647D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>
            <a:off x="3591872" y="3026053"/>
            <a:ext cx="113791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A443A6B-FD00-4B35-899E-8D60925353CA}"/>
              </a:ext>
            </a:extLst>
          </p:cNvPr>
          <p:cNvSpPr txBox="1"/>
          <p:nvPr/>
        </p:nvSpPr>
        <p:spPr>
          <a:xfrm>
            <a:off x="7164059" y="1725828"/>
            <a:ext cx="178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Indirect mapping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E294B3-5FE8-4C1A-8929-D66E2D9B66CD}"/>
              </a:ext>
            </a:extLst>
          </p:cNvPr>
          <p:cNvSpPr txBox="1"/>
          <p:nvPr/>
        </p:nvSpPr>
        <p:spPr>
          <a:xfrm>
            <a:off x="6664925" y="5306221"/>
            <a:ext cx="307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commitId trace to source code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0B07A2-EE8D-4A87-9E8D-E3B948F82B95}"/>
              </a:ext>
            </a:extLst>
          </p:cNvPr>
          <p:cNvSpPr/>
          <p:nvPr/>
        </p:nvSpPr>
        <p:spPr>
          <a:xfrm>
            <a:off x="6023295" y="2115709"/>
            <a:ext cx="872455" cy="361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8A2AB9-13BA-434F-BE54-6B1FE22C5A4B}"/>
              </a:ext>
            </a:extLst>
          </p:cNvPr>
          <p:cNvSpPr/>
          <p:nvPr/>
        </p:nvSpPr>
        <p:spPr>
          <a:xfrm>
            <a:off x="6023295" y="2586577"/>
            <a:ext cx="872455" cy="361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53595C-C241-42E7-8D54-1E78168A73FF}"/>
              </a:ext>
            </a:extLst>
          </p:cNvPr>
          <p:cNvSpPr/>
          <p:nvPr/>
        </p:nvSpPr>
        <p:spPr>
          <a:xfrm>
            <a:off x="4874179" y="3568706"/>
            <a:ext cx="2021571" cy="361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A7A51F-8159-4375-9883-8D5EF8127453}"/>
              </a:ext>
            </a:extLst>
          </p:cNvPr>
          <p:cNvSpPr/>
          <p:nvPr/>
        </p:nvSpPr>
        <p:spPr>
          <a:xfrm>
            <a:off x="6023294" y="3097838"/>
            <a:ext cx="872455" cy="361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211977-BC66-4B82-9B1F-F13A85E7B800}"/>
              </a:ext>
            </a:extLst>
          </p:cNvPr>
          <p:cNvSpPr/>
          <p:nvPr/>
        </p:nvSpPr>
        <p:spPr>
          <a:xfrm>
            <a:off x="4880158" y="2115709"/>
            <a:ext cx="872455" cy="810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C1F51A53-4E20-43A8-B3D0-90A540CE58E6}"/>
              </a:ext>
            </a:extLst>
          </p:cNvPr>
          <p:cNvSpPr/>
          <p:nvPr/>
        </p:nvSpPr>
        <p:spPr>
          <a:xfrm>
            <a:off x="4880158" y="3097838"/>
            <a:ext cx="872455" cy="35430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E3A3C5-9281-4D9F-8D63-72E4D94F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321" y="2106155"/>
            <a:ext cx="910384" cy="8183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4A903F-16F3-4744-9DF1-2F8DC51D7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58" y="3554326"/>
            <a:ext cx="2003687" cy="361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03514B-87E0-4F83-9896-FAEC2748C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96" y="2569798"/>
            <a:ext cx="860549" cy="37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E6882B-2E90-468F-A0BE-3E9722D8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94" y="3097838"/>
            <a:ext cx="872456" cy="354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ADAD00-7BFB-43AB-8685-FA056AB96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296" y="2106155"/>
            <a:ext cx="872454" cy="399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C8F872-1B88-409C-81D2-F1D157F63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884" y="3144162"/>
            <a:ext cx="625351" cy="2608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C03D0F4-8C3C-44CD-91C7-2F339125DBA9}"/>
              </a:ext>
            </a:extLst>
          </p:cNvPr>
          <p:cNvCxnSpPr>
            <a:cxnSpLocks/>
            <a:stCxn id="10" idx="0"/>
            <a:endCxn id="6" idx="0"/>
          </p:cNvCxnSpPr>
          <p:nvPr/>
        </p:nvCxnSpPr>
        <p:spPr>
          <a:xfrm rot="16200000" flipH="1">
            <a:off x="5674510" y="-1439442"/>
            <a:ext cx="322574" cy="7212210"/>
          </a:xfrm>
          <a:prstGeom prst="bentConnector3">
            <a:avLst>
              <a:gd name="adj1" fmla="val -190496"/>
            </a:avLst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DE7EE8-D293-4025-9EB8-7CF5F08F09AE}"/>
              </a:ext>
            </a:extLst>
          </p:cNvPr>
          <p:cNvSpPr txBox="1"/>
          <p:nvPr/>
        </p:nvSpPr>
        <p:spPr>
          <a:xfrm>
            <a:off x="4496116" y="1348191"/>
            <a:ext cx="283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Natural language processing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4B7E2-1F31-43F8-8C43-F1FCDEED2F93}"/>
              </a:ext>
            </a:extLst>
          </p:cNvPr>
          <p:cNvSpPr txBox="1"/>
          <p:nvPr/>
        </p:nvSpPr>
        <p:spPr>
          <a:xfrm>
            <a:off x="4700227" y="4057421"/>
            <a:ext cx="2276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  Architectural   components</a:t>
            </a:r>
          </a:p>
        </p:txBody>
      </p:sp>
    </p:spTree>
    <p:extLst>
      <p:ext uri="{BB962C8B-B14F-4D97-AF65-F5344CB8AC3E}">
        <p14:creationId xmlns:p14="http://schemas.microsoft.com/office/powerpoint/2010/main" val="246458632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5A8AA-547F-4013-8150-F4AEAED40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704" y="1458343"/>
            <a:ext cx="9531350" cy="4266902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Software Architect/Team Lead</a:t>
            </a:r>
          </a:p>
          <a:p>
            <a:r>
              <a:rPr lang="sv-SE" dirty="0"/>
              <a:t>PLEng Candidate (~1 year)</a:t>
            </a:r>
          </a:p>
          <a:p>
            <a:r>
              <a:rPr lang="sv-SE" dirty="0"/>
              <a:t>M.Sc. Signal Processing/Telecommunication Systems</a:t>
            </a:r>
          </a:p>
          <a:p>
            <a:r>
              <a:rPr lang="sv-SE" dirty="0"/>
              <a:t>B.Sc. Computer Engineering</a:t>
            </a:r>
          </a:p>
          <a:p>
            <a:r>
              <a:rPr lang="sv-SE" dirty="0"/>
              <a:t>Experience</a:t>
            </a:r>
          </a:p>
          <a:p>
            <a:pPr lvl="1"/>
            <a:r>
              <a:rPr lang="sv-SE" dirty="0"/>
              <a:t>3 years as a Systems Engineer @LankaCom</a:t>
            </a:r>
          </a:p>
          <a:p>
            <a:pPr lvl="1"/>
            <a:r>
              <a:rPr lang="sv-SE" dirty="0"/>
              <a:t>11 years in multiple roles @Ericsson</a:t>
            </a:r>
          </a:p>
          <a:p>
            <a:pPr lvl="2"/>
            <a:r>
              <a:rPr lang="sv-SE" dirty="0"/>
              <a:t>Designer/3rd line support/Architect/Team Lead</a:t>
            </a:r>
          </a:p>
          <a:p>
            <a:pPr lvl="1"/>
            <a:r>
              <a:rPr lang="sv-SE" dirty="0"/>
              <a:t>Operations Support System(OSS)</a:t>
            </a:r>
          </a:p>
          <a:p>
            <a:pPr lvl="1"/>
            <a:r>
              <a:rPr lang="sv-SE" dirty="0"/>
              <a:t>Distributed systems</a:t>
            </a:r>
          </a:p>
          <a:p>
            <a:pPr lvl="1"/>
            <a:r>
              <a:rPr lang="sv-SE" dirty="0"/>
              <a:t>Cloud Management Systems</a:t>
            </a:r>
          </a:p>
          <a:p>
            <a:pPr lvl="2"/>
            <a:r>
              <a:rPr lang="sv-SE" dirty="0"/>
              <a:t>Multi vendor cloud management</a:t>
            </a:r>
          </a:p>
          <a:p>
            <a:pPr lvl="2"/>
            <a:r>
              <a:rPr lang="sv-SE" dirty="0"/>
              <a:t>Software Defined Networks(SDN)</a:t>
            </a:r>
          </a:p>
          <a:p>
            <a:pPr lvl="2"/>
            <a:r>
              <a:rPr lang="sv-SE" dirty="0"/>
              <a:t>Physical Network function(PNF)/Virtual Network Function (VNF) Orchestration</a:t>
            </a:r>
          </a:p>
          <a:p>
            <a:r>
              <a:rPr lang="sv-SE" dirty="0"/>
              <a:t>Contact: </a:t>
            </a:r>
            <a:r>
              <a:rPr lang="sv-SE" dirty="0">
                <a:hlinkClick r:id="rId2"/>
              </a:rPr>
              <a:t>ruwan.lakmal.silva@ericsson.com</a:t>
            </a:r>
            <a:r>
              <a:rPr lang="sv-SE" dirty="0"/>
              <a:t> / </a:t>
            </a:r>
            <a:r>
              <a:rPr lang="sv-SE" dirty="0">
                <a:hlinkClick r:id="rId3"/>
              </a:rPr>
              <a:t>lks@bth.se</a:t>
            </a:r>
            <a:endParaRPr lang="sv-SE" dirty="0"/>
          </a:p>
          <a:p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5BC72-3279-4B2A-86A8-14B228D1C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LakmAL SILVA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5A955-9EBD-477E-896D-DC76970E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41" y="1458343"/>
            <a:ext cx="1952694" cy="20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06217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5FCF-F65D-4812-B3D5-1B84F1F8F1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CNCF Cloud Native Landscape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7F428-1E7F-467F-A2C5-8D01EA10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39" y="1348896"/>
            <a:ext cx="7733282" cy="4281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583FF-3879-44B6-B1C0-22BE70564B08}"/>
              </a:ext>
            </a:extLst>
          </p:cNvPr>
          <p:cNvSpPr txBox="1"/>
          <p:nvPr/>
        </p:nvSpPr>
        <p:spPr>
          <a:xfrm>
            <a:off x="912939" y="5805177"/>
            <a:ext cx="260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3"/>
              </a:rPr>
              <a:t>https://landscape.cncf.io/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95293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85DC8-8EDE-4DDF-B174-1389D4531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713390"/>
            <a:ext cx="9531350" cy="391505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What we have learnt</a:t>
            </a:r>
          </a:p>
          <a:p>
            <a:pPr lvl="1"/>
            <a:r>
              <a:rPr lang="sv-SE" dirty="0"/>
              <a:t>Reuse of monolithic systems provided short term benefits</a:t>
            </a:r>
          </a:p>
          <a:p>
            <a:pPr lvl="1"/>
            <a:r>
              <a:rPr lang="sv-SE" dirty="0"/>
              <a:t>Need for modularized Architecture </a:t>
            </a:r>
          </a:p>
          <a:p>
            <a:pPr lvl="1"/>
            <a:r>
              <a:rPr lang="sv-SE" dirty="0"/>
              <a:t>Direct mapping of bug reports to ADT is difficult</a:t>
            </a:r>
          </a:p>
          <a:p>
            <a:r>
              <a:rPr lang="sv-SE" dirty="0"/>
              <a:t>What we still want to know?</a:t>
            </a:r>
          </a:p>
          <a:p>
            <a:pPr lvl="1"/>
            <a:r>
              <a:rPr lang="sv-SE" dirty="0"/>
              <a:t>Has the Architecture evolved for better during different releases?</a:t>
            </a:r>
          </a:p>
          <a:p>
            <a:pPr lvl="1"/>
            <a:r>
              <a:rPr lang="sv-SE" dirty="0"/>
              <a:t>Short term goals</a:t>
            </a:r>
          </a:p>
          <a:p>
            <a:pPr lvl="2"/>
            <a:r>
              <a:rPr lang="sv-SE" dirty="0"/>
              <a:t>Triangulation with source code to architecture</a:t>
            </a:r>
          </a:p>
          <a:p>
            <a:pPr lvl="1"/>
            <a:r>
              <a:rPr lang="sv-SE" dirty="0"/>
              <a:t>Long term goals</a:t>
            </a:r>
          </a:p>
          <a:p>
            <a:pPr lvl="2"/>
            <a:r>
              <a:rPr lang="sv-SE" dirty="0"/>
              <a:t>State of the art -  What literature say about cloud native migration?</a:t>
            </a:r>
          </a:p>
          <a:p>
            <a:pPr lvl="2"/>
            <a:r>
              <a:rPr lang="sv-SE" dirty="0"/>
              <a:t>State of practice – How Ericsson is migrating to cloud native?</a:t>
            </a:r>
          </a:p>
          <a:p>
            <a:pPr lvl="2"/>
            <a:r>
              <a:rPr lang="sv-SE" dirty="0"/>
              <a:t>Comparison of State of the art Vs State of practice</a:t>
            </a:r>
          </a:p>
          <a:p>
            <a:pPr lvl="2"/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78C7B-B885-47E5-A37D-14E7D4B05C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99821592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6963D-EDC0-4538-90BC-15481F5F44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FBD95-DEE3-45FE-A4DF-559D15AAB9AD}"/>
              </a:ext>
            </a:extLst>
          </p:cNvPr>
          <p:cNvSpPr txBox="1"/>
          <p:nvPr/>
        </p:nvSpPr>
        <p:spPr>
          <a:xfrm>
            <a:off x="5066951" y="1587202"/>
            <a:ext cx="221469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6041823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19BF1-2BA2-4EFC-9906-861DE66D9F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9531350" cy="2986553"/>
          </a:xfrm>
        </p:spPr>
        <p:txBody>
          <a:bodyPr>
            <a:normAutofit/>
          </a:bodyPr>
          <a:lstStyle/>
          <a:p>
            <a:r>
              <a:rPr lang="sv-SE" dirty="0"/>
              <a:t>Silva, L., Unterkalmsteiner, M., &amp; Wnuk, K. (2018, September). Monitoring and Maintenance of Telecommunication Systems: Challenges and Research Perspectives. In </a:t>
            </a:r>
            <a:r>
              <a:rPr lang="sv-SE" i="1" dirty="0"/>
              <a:t>KKIO Software Engineering Conference</a:t>
            </a:r>
            <a:r>
              <a:rPr lang="sv-SE" dirty="0"/>
              <a:t> (pp. 166-172). Springer, Cham.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9FE6-0E93-4164-864B-0BA649D568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31937559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84887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6B74D3-597D-4D9B-A877-9774DA044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Cloud transformation of Telecom industry</a:t>
            </a:r>
            <a:endParaRPr lang="en-US" dirty="0"/>
          </a:p>
          <a:p>
            <a:r>
              <a:rPr lang="en-US" dirty="0"/>
              <a:t>Increased pressure to lower operational costs</a:t>
            </a:r>
          </a:p>
          <a:p>
            <a:r>
              <a:rPr lang="en-US" dirty="0"/>
              <a:t>Agile Operators</a:t>
            </a:r>
          </a:p>
          <a:p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B35D-E69B-4F9C-89C0-B7F868B8A5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Industry trends</a:t>
            </a:r>
          </a:p>
        </p:txBody>
      </p:sp>
    </p:spTree>
    <p:extLst>
      <p:ext uri="{BB962C8B-B14F-4D97-AF65-F5344CB8AC3E}">
        <p14:creationId xmlns:p14="http://schemas.microsoft.com/office/powerpoint/2010/main" val="114703201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43B138-0A91-4E9F-A2B3-78F0073FC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Continuous and fast delivery of customer value in short and long term.</a:t>
            </a:r>
          </a:p>
          <a:p>
            <a:r>
              <a:rPr lang="en-US" dirty="0"/>
              <a:t>Software architecture as a key driver for :</a:t>
            </a:r>
          </a:p>
          <a:p>
            <a:pPr lvl="1"/>
            <a:r>
              <a:rPr lang="en-US" dirty="0"/>
              <a:t>Efficient system evolution</a:t>
            </a:r>
          </a:p>
          <a:p>
            <a:pPr lvl="1"/>
            <a:r>
              <a:rPr lang="en-US" dirty="0"/>
              <a:t>Minimize maintenance efforts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F05B-51C7-4BFE-BC42-85083E5384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Demands on Software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20672923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A482A-D859-41D6-BE3A-B6CEE6EB75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5283" y="1895285"/>
            <a:ext cx="8976429" cy="3379517"/>
          </a:xfrm>
        </p:spPr>
        <p:txBody>
          <a:bodyPr>
            <a:normAutofit/>
          </a:bodyPr>
          <a:lstStyle/>
          <a:p>
            <a:r>
              <a:rPr lang="en-US" dirty="0"/>
              <a:t>Large software systems with focus on System evolution: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Maintenance</a:t>
            </a:r>
          </a:p>
          <a:p>
            <a:r>
              <a:rPr lang="en-US" dirty="0"/>
              <a:t>System Characteristics</a:t>
            </a:r>
          </a:p>
          <a:p>
            <a:pPr lvl="1"/>
            <a:r>
              <a:rPr lang="en-US" dirty="0"/>
              <a:t>High degree of component reuse</a:t>
            </a:r>
          </a:p>
          <a:p>
            <a:pPr lvl="1"/>
            <a:r>
              <a:rPr lang="en-US" dirty="0"/>
              <a:t>Blend of legacy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65A11-8D60-4466-A196-3AE65914B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Oswald"/>
                <a:cs typeface="Arial"/>
              </a:rPr>
              <a:t>research area</a:t>
            </a:r>
            <a:endParaRPr lang="sv-SE">
              <a:solidFill>
                <a:srgbClr val="FF0000"/>
              </a:solidFill>
              <a:latin typeface="Oswa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46451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983F2-5D87-41FC-9C8A-DAE60D66F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023" y="1802321"/>
            <a:ext cx="9531350" cy="30138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An empirical study on a large telecom system</a:t>
            </a:r>
          </a:p>
          <a:p>
            <a:r>
              <a:rPr lang="en-US" dirty="0">
                <a:latin typeface="Arial"/>
                <a:cs typeface="Arial"/>
              </a:rPr>
              <a:t>An experience report</a:t>
            </a:r>
          </a:p>
          <a:p>
            <a:r>
              <a:rPr lang="en-US" dirty="0">
                <a:latin typeface="Arial"/>
                <a:cs typeface="Arial"/>
              </a:rPr>
              <a:t>Built reusing existing systems</a:t>
            </a:r>
          </a:p>
          <a:p>
            <a:r>
              <a:rPr lang="en-US" dirty="0">
                <a:latin typeface="Arial"/>
                <a:cs typeface="Arial"/>
              </a:rPr>
              <a:t>Monolithic in nature</a:t>
            </a:r>
          </a:p>
          <a:p>
            <a:r>
              <a:rPr lang="en-US" dirty="0">
                <a:latin typeface="Arial"/>
                <a:cs typeface="Arial"/>
              </a:rPr>
              <a:t>Utilized functionality (20%-30%)</a:t>
            </a:r>
          </a:p>
          <a:p>
            <a:r>
              <a:rPr lang="en-US" dirty="0">
                <a:latin typeface="Arial"/>
                <a:cs typeface="Arial"/>
              </a:rPr>
              <a:t>Redundant functionality</a:t>
            </a:r>
          </a:p>
          <a:p>
            <a:r>
              <a:rPr lang="en-US" dirty="0">
                <a:latin typeface="Arial"/>
                <a:cs typeface="Arial"/>
              </a:rPr>
              <a:t>Not built for cloud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66DDA-E075-417B-96F6-839D21666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Study 1</a:t>
            </a:r>
          </a:p>
        </p:txBody>
      </p:sp>
    </p:spTree>
    <p:extLst>
      <p:ext uri="{BB962C8B-B14F-4D97-AF65-F5344CB8AC3E}">
        <p14:creationId xmlns:p14="http://schemas.microsoft.com/office/powerpoint/2010/main" val="260228806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50F2B9-9DBA-4B5D-9C21-B53496AC1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356" y="1818903"/>
            <a:ext cx="9531350" cy="38027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Strategies</a:t>
            </a:r>
          </a:p>
          <a:p>
            <a:pPr lvl="1"/>
            <a:r>
              <a:rPr lang="en-US" dirty="0"/>
              <a:t>Increase reusability of systems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Preserving investments of many years of tuning and debugging</a:t>
            </a:r>
          </a:p>
          <a:p>
            <a:r>
              <a:rPr lang="en-US" dirty="0"/>
              <a:t>Short term Benefits</a:t>
            </a:r>
          </a:p>
          <a:p>
            <a:pPr lvl="1"/>
            <a:r>
              <a:rPr lang="en-US" dirty="0"/>
              <a:t>Faster development, reduced time to market</a:t>
            </a:r>
          </a:p>
          <a:p>
            <a:pPr lvl="1"/>
            <a:r>
              <a:rPr lang="en-US" dirty="0"/>
              <a:t>Known software architecture, infrastructure, and domain knowledge</a:t>
            </a:r>
          </a:p>
          <a:p>
            <a:r>
              <a:rPr lang="en-US" dirty="0"/>
              <a:t>Long term Challenges and debts</a:t>
            </a:r>
          </a:p>
          <a:p>
            <a:pPr lvl="1"/>
            <a:r>
              <a:rPr lang="en-US" dirty="0"/>
              <a:t>Interoperability between legacy products</a:t>
            </a:r>
          </a:p>
          <a:p>
            <a:pPr lvl="1"/>
            <a:r>
              <a:rPr lang="en-US" dirty="0"/>
              <a:t>Integrating reuse practices into the development process</a:t>
            </a:r>
          </a:p>
          <a:p>
            <a:pPr lvl="1"/>
            <a:r>
              <a:rPr lang="en-US" dirty="0"/>
              <a:t>The deployment of new services into cloud environments</a:t>
            </a:r>
          </a:p>
          <a:p>
            <a:pPr lvl="1"/>
            <a:r>
              <a:rPr lang="en-US" dirty="0"/>
              <a:t>Scalability issues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6C26-C456-467D-A28E-76D165CAE7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ShoRT TERM VS LONG TERM</a:t>
            </a:r>
          </a:p>
        </p:txBody>
      </p:sp>
    </p:spTree>
    <p:extLst>
      <p:ext uri="{BB962C8B-B14F-4D97-AF65-F5344CB8AC3E}">
        <p14:creationId xmlns:p14="http://schemas.microsoft.com/office/powerpoint/2010/main" val="1870726106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94F41-ACFB-4A1D-B75D-36B05C61B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6" y="660728"/>
            <a:ext cx="9519017" cy="1144588"/>
          </a:xfrm>
        </p:spPr>
        <p:txBody>
          <a:bodyPr/>
          <a:lstStyle/>
          <a:p>
            <a:r>
              <a:rPr lang="sv-SE" dirty="0"/>
              <a:t>System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FF0D9-8971-4776-8000-DDACE6AE2FB7}"/>
              </a:ext>
            </a:extLst>
          </p:cNvPr>
          <p:cNvSpPr/>
          <p:nvPr/>
        </p:nvSpPr>
        <p:spPr>
          <a:xfrm>
            <a:off x="810712" y="1701957"/>
            <a:ext cx="2329229" cy="3362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92B7AF0B-4414-4FD0-B6F8-6E5B0D660AE1}"/>
              </a:ext>
            </a:extLst>
          </p:cNvPr>
          <p:cNvSpPr/>
          <p:nvPr/>
        </p:nvSpPr>
        <p:spPr>
          <a:xfrm>
            <a:off x="2243197" y="3846659"/>
            <a:ext cx="748145" cy="61967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9CAA8-2D46-424E-82CB-3D341693237D}"/>
              </a:ext>
            </a:extLst>
          </p:cNvPr>
          <p:cNvSpPr txBox="1"/>
          <p:nvPr/>
        </p:nvSpPr>
        <p:spPr>
          <a:xfrm>
            <a:off x="891724" y="2221119"/>
            <a:ext cx="11222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Authentication</a:t>
            </a:r>
          </a:p>
          <a:p>
            <a:r>
              <a:rPr lang="sv-SE" sz="1200" dirty="0"/>
              <a:t>Authorization</a:t>
            </a:r>
          </a:p>
          <a:p>
            <a:r>
              <a:rPr lang="sv-SE" sz="1200" dirty="0"/>
              <a:t>Accounting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42DE0-F4E9-41A3-BF9D-441C2D45A9B7}"/>
              </a:ext>
            </a:extLst>
          </p:cNvPr>
          <p:cNvSpPr txBox="1"/>
          <p:nvPr/>
        </p:nvSpPr>
        <p:spPr>
          <a:xfrm>
            <a:off x="891724" y="2968150"/>
            <a:ext cx="993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Logging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2B50D4-55BD-4516-916F-01CDDE9BBB8E}"/>
              </a:ext>
            </a:extLst>
          </p:cNvPr>
          <p:cNvSpPr txBox="1"/>
          <p:nvPr/>
        </p:nvSpPr>
        <p:spPr>
          <a:xfrm>
            <a:off x="880387" y="3438182"/>
            <a:ext cx="217264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Product specific features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1E70B4-3CEC-45D9-8FCA-135E37A13973}"/>
              </a:ext>
            </a:extLst>
          </p:cNvPr>
          <p:cNvSpPr txBox="1"/>
          <p:nvPr/>
        </p:nvSpPr>
        <p:spPr>
          <a:xfrm>
            <a:off x="880387" y="1788980"/>
            <a:ext cx="21726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Northbound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D9295B-0A3E-4B9F-B05D-037AE23CCF6C}"/>
              </a:ext>
            </a:extLst>
          </p:cNvPr>
          <p:cNvSpPr txBox="1"/>
          <p:nvPr/>
        </p:nvSpPr>
        <p:spPr>
          <a:xfrm>
            <a:off x="880387" y="4630066"/>
            <a:ext cx="21726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Southbound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2CFC8E-B94A-40BA-8748-D0BF0FBE2847}"/>
              </a:ext>
            </a:extLst>
          </p:cNvPr>
          <p:cNvSpPr/>
          <p:nvPr/>
        </p:nvSpPr>
        <p:spPr>
          <a:xfrm>
            <a:off x="4603015" y="1697366"/>
            <a:ext cx="2329229" cy="3362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Flowchart: Magnetic Disk 31">
            <a:extLst>
              <a:ext uri="{FF2B5EF4-FFF2-40B4-BE49-F238E27FC236}">
                <a16:creationId xmlns:a16="http://schemas.microsoft.com/office/drawing/2014/main" id="{D9646A06-942F-4EFB-B733-1BA0E6BDDA19}"/>
              </a:ext>
            </a:extLst>
          </p:cNvPr>
          <p:cNvSpPr/>
          <p:nvPr/>
        </p:nvSpPr>
        <p:spPr>
          <a:xfrm>
            <a:off x="6035500" y="3842068"/>
            <a:ext cx="748145" cy="61967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4EE0BA-9620-4673-831F-19FD95EB1AA3}"/>
              </a:ext>
            </a:extLst>
          </p:cNvPr>
          <p:cNvSpPr txBox="1"/>
          <p:nvPr/>
        </p:nvSpPr>
        <p:spPr>
          <a:xfrm>
            <a:off x="4684027" y="2216528"/>
            <a:ext cx="11222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Authentication</a:t>
            </a:r>
          </a:p>
          <a:p>
            <a:r>
              <a:rPr lang="sv-SE" sz="1200" dirty="0"/>
              <a:t>Authorization</a:t>
            </a:r>
          </a:p>
          <a:p>
            <a:r>
              <a:rPr lang="sv-SE" sz="1200" dirty="0"/>
              <a:t>Accounting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ABD000-7D4B-47C7-8E7E-59B895D698B4}"/>
              </a:ext>
            </a:extLst>
          </p:cNvPr>
          <p:cNvSpPr txBox="1"/>
          <p:nvPr/>
        </p:nvSpPr>
        <p:spPr>
          <a:xfrm>
            <a:off x="4684027" y="2963559"/>
            <a:ext cx="993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Logging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B4EF66-47AF-4BA7-BB4C-54816A3ADC1D}"/>
              </a:ext>
            </a:extLst>
          </p:cNvPr>
          <p:cNvSpPr txBox="1"/>
          <p:nvPr/>
        </p:nvSpPr>
        <p:spPr>
          <a:xfrm>
            <a:off x="4672690" y="3433591"/>
            <a:ext cx="217264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Product specific features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BAFABD-BDF0-402C-8E96-1C5EEC5BE97D}"/>
              </a:ext>
            </a:extLst>
          </p:cNvPr>
          <p:cNvSpPr txBox="1"/>
          <p:nvPr/>
        </p:nvSpPr>
        <p:spPr>
          <a:xfrm>
            <a:off x="4672690" y="1784389"/>
            <a:ext cx="21726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Northbound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3FA45D-0F6B-4D05-AA1A-806B9C189927}"/>
              </a:ext>
            </a:extLst>
          </p:cNvPr>
          <p:cNvSpPr txBox="1"/>
          <p:nvPr/>
        </p:nvSpPr>
        <p:spPr>
          <a:xfrm>
            <a:off x="4672690" y="4625475"/>
            <a:ext cx="21726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Southbound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B42069-81DF-458D-BC33-831E17A64457}"/>
              </a:ext>
            </a:extLst>
          </p:cNvPr>
          <p:cNvSpPr/>
          <p:nvPr/>
        </p:nvSpPr>
        <p:spPr>
          <a:xfrm>
            <a:off x="8308409" y="1689808"/>
            <a:ext cx="2329229" cy="3362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9" name="Flowchart: Magnetic Disk 38">
            <a:extLst>
              <a:ext uri="{FF2B5EF4-FFF2-40B4-BE49-F238E27FC236}">
                <a16:creationId xmlns:a16="http://schemas.microsoft.com/office/drawing/2014/main" id="{C9C2728F-FB75-4A09-9991-94747400C9E1}"/>
              </a:ext>
            </a:extLst>
          </p:cNvPr>
          <p:cNvSpPr/>
          <p:nvPr/>
        </p:nvSpPr>
        <p:spPr>
          <a:xfrm>
            <a:off x="9740894" y="3834510"/>
            <a:ext cx="748145" cy="61967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B32D60-756C-4E28-92DA-EE4DF6ECD384}"/>
              </a:ext>
            </a:extLst>
          </p:cNvPr>
          <p:cNvSpPr txBox="1"/>
          <p:nvPr/>
        </p:nvSpPr>
        <p:spPr>
          <a:xfrm>
            <a:off x="8389421" y="2208970"/>
            <a:ext cx="11222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Authentication</a:t>
            </a:r>
          </a:p>
          <a:p>
            <a:r>
              <a:rPr lang="sv-SE" sz="1200" dirty="0"/>
              <a:t>Authorization</a:t>
            </a:r>
          </a:p>
          <a:p>
            <a:r>
              <a:rPr lang="sv-SE" sz="1200" dirty="0"/>
              <a:t>Accounting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1DD82F-A07A-4B28-AB3F-8F1903DD1ED5}"/>
              </a:ext>
            </a:extLst>
          </p:cNvPr>
          <p:cNvSpPr txBox="1"/>
          <p:nvPr/>
        </p:nvSpPr>
        <p:spPr>
          <a:xfrm>
            <a:off x="8389421" y="2956001"/>
            <a:ext cx="993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Logging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CE53FE-6DD8-4F0A-BFDE-2FF47A92A390}"/>
              </a:ext>
            </a:extLst>
          </p:cNvPr>
          <p:cNvSpPr txBox="1"/>
          <p:nvPr/>
        </p:nvSpPr>
        <p:spPr>
          <a:xfrm>
            <a:off x="8378084" y="3426033"/>
            <a:ext cx="217264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Product specific features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A13E70-0AF1-4ABF-9E6B-83C6911EF0AB}"/>
              </a:ext>
            </a:extLst>
          </p:cNvPr>
          <p:cNvSpPr txBox="1"/>
          <p:nvPr/>
        </p:nvSpPr>
        <p:spPr>
          <a:xfrm>
            <a:off x="8378084" y="1776831"/>
            <a:ext cx="21726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Northbound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3060A9-D2C1-459A-967E-6A8885F5D40C}"/>
              </a:ext>
            </a:extLst>
          </p:cNvPr>
          <p:cNvSpPr txBox="1"/>
          <p:nvPr/>
        </p:nvSpPr>
        <p:spPr>
          <a:xfrm>
            <a:off x="8378084" y="4617917"/>
            <a:ext cx="21726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Southbound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3EE2C12-567A-41E5-B705-029700582ED6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rot="5400000" flipH="1" flipV="1">
            <a:off x="5963518" y="1485302"/>
            <a:ext cx="3304999" cy="3714011"/>
          </a:xfrm>
          <a:prstGeom prst="bentConnector5">
            <a:avLst>
              <a:gd name="adj1" fmla="val -6917"/>
              <a:gd name="adj2" fmla="val 48946"/>
              <a:gd name="adj3" fmla="val 106917"/>
            </a:avLst>
          </a:prstGeom>
          <a:ln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02E7AD11-9FA7-40BD-86E5-766FA29D8B69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5400000" flipH="1" flipV="1">
            <a:off x="2216154" y="1447922"/>
            <a:ext cx="3302032" cy="3800920"/>
          </a:xfrm>
          <a:prstGeom prst="bentConnector5">
            <a:avLst>
              <a:gd name="adj1" fmla="val -6923"/>
              <a:gd name="adj2" fmla="val 48970"/>
              <a:gd name="adj3" fmla="val 106923"/>
            </a:avLst>
          </a:prstGeom>
          <a:ln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2107588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F9E420-477E-4FBB-BD1D-4D9CE6DD3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9531350" cy="3157400"/>
          </a:xfrm>
        </p:spPr>
        <p:txBody>
          <a:bodyPr>
            <a:normAutofit fontScale="92500"/>
          </a:bodyPr>
          <a:lstStyle/>
          <a:p>
            <a:r>
              <a:rPr lang="sv-SE" dirty="0"/>
              <a:t>Interoperability of legacy and new services</a:t>
            </a:r>
          </a:p>
          <a:p>
            <a:pPr lvl="1"/>
            <a:r>
              <a:rPr lang="en-US" dirty="0"/>
              <a:t>Mixing legacy systems created  </a:t>
            </a:r>
            <a:r>
              <a:rPr lang="sv-SE" dirty="0"/>
              <a:t>interoperability issues /Protocol conversions</a:t>
            </a:r>
          </a:p>
          <a:p>
            <a:r>
              <a:rPr lang="sv-SE" dirty="0"/>
              <a:t>Development process for system reuse</a:t>
            </a:r>
          </a:p>
          <a:p>
            <a:pPr lvl="1"/>
            <a:r>
              <a:rPr lang="en-US" dirty="0"/>
              <a:t>DevOps is not efficient due to the characteristics of the reused </a:t>
            </a:r>
            <a:r>
              <a:rPr lang="sv-SE" dirty="0"/>
              <a:t>subsystems</a:t>
            </a:r>
          </a:p>
          <a:p>
            <a:r>
              <a:rPr lang="sv-SE" dirty="0"/>
              <a:t>Deployment and orchestration of services</a:t>
            </a:r>
          </a:p>
          <a:p>
            <a:pPr lvl="1"/>
            <a:r>
              <a:rPr lang="en-US" dirty="0"/>
              <a:t>Issues related virtual/cloud installation, monitoring, scaling of the system in virtualized and cloud environments</a:t>
            </a:r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A308C-5C1C-4F7B-88C8-A9D3BFB71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STUDY 1: IDENTIFIED Challenges</a:t>
            </a:r>
          </a:p>
        </p:txBody>
      </p:sp>
    </p:spTree>
    <p:extLst>
      <p:ext uri="{BB962C8B-B14F-4D97-AF65-F5344CB8AC3E}">
        <p14:creationId xmlns:p14="http://schemas.microsoft.com/office/powerpoint/2010/main" val="226961365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10DA22F-4949-304D-89EE-35869CFE0B83}" vid="{C00DE98D-EA4F-9D4B-8E44-E64DB3B5F4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2A23E9816C4E4788143A2ACDEF0DC9" ma:contentTypeVersion="5" ma:contentTypeDescription="Skapa ett nytt dokument." ma:contentTypeScope="" ma:versionID="79053313d8ad3d165d8f37d7257f78e0">
  <xsd:schema xmlns:xsd="http://www.w3.org/2001/XMLSchema" xmlns:xs="http://www.w3.org/2001/XMLSchema" xmlns:p="http://schemas.microsoft.com/office/2006/metadata/properties" xmlns:ns1="http://schemas.microsoft.com/sharepoint/v3" xmlns:ns2="bc77c2ae-c46a-45b0-943b-86e1881297ff" targetNamespace="http://schemas.microsoft.com/office/2006/metadata/properties" ma:root="true" ma:fieldsID="f0b9fa37188d7f85e40b239eb5db39df" ns1:_="" ns2:_="">
    <xsd:import namespace="http://schemas.microsoft.com/sharepoint/v3"/>
    <xsd:import namespace="bc77c2ae-c46a-45b0-943b-86e1881297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7c2ae-c46a-45b0-943b-86e188129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24145-8DA0-49C7-85CE-AC79344537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8DA4B-8016-4D54-96FF-3BFD0C85CA92}">
  <ds:schemaRefs>
    <ds:schemaRef ds:uri="http://schemas.microsoft.com/sharepoint/v3"/>
    <ds:schemaRef ds:uri="http://purl.org/dc/terms/"/>
    <ds:schemaRef ds:uri="bc77c2ae-c46a-45b0-943b-86e1881297f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1B063F-D884-481C-B6C6-CB1744572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c77c2ae-c46a-45b0-943b-86e188129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Statistical-Practical-Significance</Template>
  <TotalTime>5349</TotalTime>
  <Words>1157</Words>
  <Application>Microsoft Office PowerPoint</Application>
  <PresentationFormat>Widescreen</PresentationFormat>
  <Paragraphs>252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Gill Sans Light</vt:lpstr>
      <vt:lpstr>Oswald</vt:lpstr>
      <vt:lpstr>Oswald Light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Ruwan Lakmal Silva</dc:creator>
  <cp:keywords/>
  <dc:description/>
  <cp:lastModifiedBy>Anna Eriksson</cp:lastModifiedBy>
  <cp:revision>48</cp:revision>
  <cp:lastPrinted>2018-11-05T07:54:12Z</cp:lastPrinted>
  <dcterms:created xsi:type="dcterms:W3CDTF">2019-04-02T09:30:27Z</dcterms:created>
  <dcterms:modified xsi:type="dcterms:W3CDTF">2019-05-12T18:46:45Z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0x0101004D2A23E9816C4E4788143A2ACDEF0DC9</vt:lpwstr>
  </property>
</Properties>
</file>