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381" r:id="rId5"/>
    <p:sldId id="875" r:id="rId6"/>
    <p:sldId id="881" r:id="rId7"/>
    <p:sldId id="885" r:id="rId8"/>
    <p:sldId id="886" r:id="rId9"/>
    <p:sldId id="878" r:id="rId10"/>
    <p:sldId id="883" r:id="rId11"/>
    <p:sldId id="884" r:id="rId12"/>
    <p:sldId id="385" r:id="rId13"/>
    <p:sldId id="386" r:id="rId14"/>
    <p:sldId id="888" r:id="rId15"/>
    <p:sldId id="889" r:id="rId16"/>
  </p:sldIdLst>
  <p:sldSz cx="12192000" cy="6858000"/>
  <p:notesSz cx="6858000" cy="18192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ish Tanveer" initials="BT" lastIdx="8" clrIdx="0">
    <p:extLst>
      <p:ext uri="{19B8F6BF-5375-455C-9EA6-DF929625EA0E}">
        <p15:presenceInfo xmlns:p15="http://schemas.microsoft.com/office/powerpoint/2012/main" userId="S::bta@bth.se::b034325f-694d-4f64-b388-8cb7589d3c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573E1-F30F-0844-976B-2D46BE8C84D2}" v="7" dt="2020-09-17T11:22:57.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2"/>
    <p:restoredTop sz="75647"/>
  </p:normalViewPr>
  <p:slideViewPr>
    <p:cSldViewPr snapToGrid="0" snapToObjects="1">
      <p:cViewPr varScale="1">
        <p:scale>
          <a:sx n="107" d="100"/>
          <a:sy n="107" d="100"/>
        </p:scale>
        <p:origin x="4373" y="8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7ACC4-1E8D-5044-AF17-8E2A9F5426E4}"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B6086B81-B452-1143-8C79-32A3CFD7F69A}">
      <dgm:prSet phldrT="[Text]"/>
      <dgm:spPr/>
      <dgm:t>
        <a:bodyPr/>
        <a:lstStyle/>
        <a:p>
          <a:r>
            <a:rPr lang="en-GB"/>
            <a:t>Assessment</a:t>
          </a:r>
        </a:p>
      </dgm:t>
    </dgm:pt>
    <dgm:pt modelId="{F32C7A66-0CC8-9E4F-B62C-D87659D8F09D}" type="parTrans" cxnId="{1F8C9492-4259-9540-9EC1-DE048FD3EC82}">
      <dgm:prSet/>
      <dgm:spPr/>
      <dgm:t>
        <a:bodyPr/>
        <a:lstStyle/>
        <a:p>
          <a:endParaRPr lang="en-GB"/>
        </a:p>
      </dgm:t>
    </dgm:pt>
    <dgm:pt modelId="{A3398E3A-1EAF-8A4E-8E53-79E7028427C1}" type="sibTrans" cxnId="{1F8C9492-4259-9540-9EC1-DE048FD3EC82}">
      <dgm:prSet/>
      <dgm:spPr/>
      <dgm:t>
        <a:bodyPr/>
        <a:lstStyle/>
        <a:p>
          <a:endParaRPr lang="en-GB"/>
        </a:p>
      </dgm:t>
    </dgm:pt>
    <dgm:pt modelId="{37058B52-B907-9D41-A5F0-9ABECB4AF140}">
      <dgm:prSet phldrT="[Text]"/>
      <dgm:spPr/>
      <dgm:t>
        <a:bodyPr/>
        <a:lstStyle/>
        <a:p>
          <a:r>
            <a:rPr lang="en-GB"/>
            <a:t>Root cause analysis</a:t>
          </a:r>
        </a:p>
      </dgm:t>
    </dgm:pt>
    <dgm:pt modelId="{B3DA1A5C-4AC8-6D47-88D3-2B4177280C6B}" type="parTrans" cxnId="{DB5DA758-DD4F-9940-A49E-EC5232D2D43C}">
      <dgm:prSet/>
      <dgm:spPr/>
      <dgm:t>
        <a:bodyPr/>
        <a:lstStyle/>
        <a:p>
          <a:endParaRPr lang="en-GB"/>
        </a:p>
      </dgm:t>
    </dgm:pt>
    <dgm:pt modelId="{17601359-83F3-9846-AA9B-92C6E5A39DD1}" type="sibTrans" cxnId="{DB5DA758-DD4F-9940-A49E-EC5232D2D43C}">
      <dgm:prSet/>
      <dgm:spPr/>
      <dgm:t>
        <a:bodyPr/>
        <a:lstStyle/>
        <a:p>
          <a:endParaRPr lang="en-GB"/>
        </a:p>
      </dgm:t>
    </dgm:pt>
    <dgm:pt modelId="{CE9CE2FA-508B-9E47-862A-4E05E7370CC9}">
      <dgm:prSet phldrT="[Text]"/>
      <dgm:spPr/>
      <dgm:t>
        <a:bodyPr/>
        <a:lstStyle/>
        <a:p>
          <a:r>
            <a:rPr lang="en-GB"/>
            <a:t>Refactoring</a:t>
          </a:r>
        </a:p>
      </dgm:t>
    </dgm:pt>
    <dgm:pt modelId="{3792DB4F-181A-B344-944C-1774A933F383}" type="parTrans" cxnId="{F6217C2D-6863-6648-A59B-E097E1799B45}">
      <dgm:prSet/>
      <dgm:spPr/>
      <dgm:t>
        <a:bodyPr/>
        <a:lstStyle/>
        <a:p>
          <a:endParaRPr lang="en-GB"/>
        </a:p>
      </dgm:t>
    </dgm:pt>
    <dgm:pt modelId="{E04C3E6E-396D-674B-8391-EB51B0866008}" type="sibTrans" cxnId="{F6217C2D-6863-6648-A59B-E097E1799B45}">
      <dgm:prSet/>
      <dgm:spPr/>
      <dgm:t>
        <a:bodyPr/>
        <a:lstStyle/>
        <a:p>
          <a:endParaRPr lang="en-GB"/>
        </a:p>
      </dgm:t>
    </dgm:pt>
    <dgm:pt modelId="{96E0D775-2B04-0444-821D-D489BD8D96DB}">
      <dgm:prSet phldrT="[Text]"/>
      <dgm:spPr/>
      <dgm:t>
        <a:bodyPr/>
        <a:lstStyle/>
        <a:p>
          <a:r>
            <a:rPr lang="en-GB"/>
            <a:t>Evaluation</a:t>
          </a:r>
        </a:p>
      </dgm:t>
    </dgm:pt>
    <dgm:pt modelId="{40E9EB39-1458-D148-A2C3-40A7EFFFA3BF}" type="parTrans" cxnId="{6ED47E52-2216-6A48-8095-71DF8CD277CB}">
      <dgm:prSet/>
      <dgm:spPr/>
      <dgm:t>
        <a:bodyPr/>
        <a:lstStyle/>
        <a:p>
          <a:endParaRPr lang="en-GB"/>
        </a:p>
      </dgm:t>
    </dgm:pt>
    <dgm:pt modelId="{A027BBA0-41EC-EC44-B8CB-510523F17B33}" type="sibTrans" cxnId="{6ED47E52-2216-6A48-8095-71DF8CD277CB}">
      <dgm:prSet/>
      <dgm:spPr/>
      <dgm:t>
        <a:bodyPr/>
        <a:lstStyle/>
        <a:p>
          <a:endParaRPr lang="en-GB"/>
        </a:p>
      </dgm:t>
    </dgm:pt>
    <dgm:pt modelId="{85CE39A9-81B8-ED4D-BF73-97ED12DB3F3E}" type="pres">
      <dgm:prSet presAssocID="{B1D7ACC4-1E8D-5044-AF17-8E2A9F5426E4}" presName="cycle" presStyleCnt="0">
        <dgm:presLayoutVars>
          <dgm:dir/>
          <dgm:resizeHandles val="exact"/>
        </dgm:presLayoutVars>
      </dgm:prSet>
      <dgm:spPr/>
    </dgm:pt>
    <dgm:pt modelId="{AD836285-E771-9E49-B558-848011020619}" type="pres">
      <dgm:prSet presAssocID="{B6086B81-B452-1143-8C79-32A3CFD7F69A}" presName="node" presStyleLbl="node1" presStyleIdx="0" presStyleCnt="4">
        <dgm:presLayoutVars>
          <dgm:bulletEnabled val="1"/>
        </dgm:presLayoutVars>
      </dgm:prSet>
      <dgm:spPr/>
    </dgm:pt>
    <dgm:pt modelId="{F2A1ABE6-8F9B-F840-8DAC-8A545B5AAAC9}" type="pres">
      <dgm:prSet presAssocID="{A3398E3A-1EAF-8A4E-8E53-79E7028427C1}" presName="sibTrans" presStyleLbl="sibTrans2D1" presStyleIdx="0" presStyleCnt="4"/>
      <dgm:spPr/>
    </dgm:pt>
    <dgm:pt modelId="{EF99FFA8-97A8-7746-9960-6B4B8DE03CEC}" type="pres">
      <dgm:prSet presAssocID="{A3398E3A-1EAF-8A4E-8E53-79E7028427C1}" presName="connectorText" presStyleLbl="sibTrans2D1" presStyleIdx="0" presStyleCnt="4"/>
      <dgm:spPr/>
    </dgm:pt>
    <dgm:pt modelId="{91598C1E-B7DE-0C4E-8CD7-E1AB8B4FC33A}" type="pres">
      <dgm:prSet presAssocID="{37058B52-B907-9D41-A5F0-9ABECB4AF140}" presName="node" presStyleLbl="node1" presStyleIdx="1" presStyleCnt="4">
        <dgm:presLayoutVars>
          <dgm:bulletEnabled val="1"/>
        </dgm:presLayoutVars>
      </dgm:prSet>
      <dgm:spPr/>
    </dgm:pt>
    <dgm:pt modelId="{A3CF92B4-0F5C-FF47-AC59-42230A3BAFD4}" type="pres">
      <dgm:prSet presAssocID="{17601359-83F3-9846-AA9B-92C6E5A39DD1}" presName="sibTrans" presStyleLbl="sibTrans2D1" presStyleIdx="1" presStyleCnt="4"/>
      <dgm:spPr/>
    </dgm:pt>
    <dgm:pt modelId="{9D15F952-4DDC-8E41-9D11-47FE9B637DF4}" type="pres">
      <dgm:prSet presAssocID="{17601359-83F3-9846-AA9B-92C6E5A39DD1}" presName="connectorText" presStyleLbl="sibTrans2D1" presStyleIdx="1" presStyleCnt="4"/>
      <dgm:spPr/>
    </dgm:pt>
    <dgm:pt modelId="{ED7B0AF9-7DC5-4A43-A99B-6B640E53FCE3}" type="pres">
      <dgm:prSet presAssocID="{CE9CE2FA-508B-9E47-862A-4E05E7370CC9}" presName="node" presStyleLbl="node1" presStyleIdx="2" presStyleCnt="4">
        <dgm:presLayoutVars>
          <dgm:bulletEnabled val="1"/>
        </dgm:presLayoutVars>
      </dgm:prSet>
      <dgm:spPr/>
    </dgm:pt>
    <dgm:pt modelId="{16CE195D-7754-8548-9182-E3BE8A52C56E}" type="pres">
      <dgm:prSet presAssocID="{E04C3E6E-396D-674B-8391-EB51B0866008}" presName="sibTrans" presStyleLbl="sibTrans2D1" presStyleIdx="2" presStyleCnt="4"/>
      <dgm:spPr/>
    </dgm:pt>
    <dgm:pt modelId="{C0FC6122-8950-7B49-BF2A-74CFED8446C8}" type="pres">
      <dgm:prSet presAssocID="{E04C3E6E-396D-674B-8391-EB51B0866008}" presName="connectorText" presStyleLbl="sibTrans2D1" presStyleIdx="2" presStyleCnt="4"/>
      <dgm:spPr/>
    </dgm:pt>
    <dgm:pt modelId="{E7408748-6102-104A-9736-8AF43A9DAD96}" type="pres">
      <dgm:prSet presAssocID="{96E0D775-2B04-0444-821D-D489BD8D96DB}" presName="node" presStyleLbl="node1" presStyleIdx="3" presStyleCnt="4">
        <dgm:presLayoutVars>
          <dgm:bulletEnabled val="1"/>
        </dgm:presLayoutVars>
      </dgm:prSet>
      <dgm:spPr/>
    </dgm:pt>
    <dgm:pt modelId="{E4FFD3B7-BE2F-C44A-9108-2AA1D3B27545}" type="pres">
      <dgm:prSet presAssocID="{A027BBA0-41EC-EC44-B8CB-510523F17B33}" presName="sibTrans" presStyleLbl="sibTrans2D1" presStyleIdx="3" presStyleCnt="4"/>
      <dgm:spPr/>
    </dgm:pt>
    <dgm:pt modelId="{4BCC6606-A457-2A4F-8607-0BBB94A6214C}" type="pres">
      <dgm:prSet presAssocID="{A027BBA0-41EC-EC44-B8CB-510523F17B33}" presName="connectorText" presStyleLbl="sibTrans2D1" presStyleIdx="3" presStyleCnt="4"/>
      <dgm:spPr/>
    </dgm:pt>
  </dgm:ptLst>
  <dgm:cxnLst>
    <dgm:cxn modelId="{981DF30F-C770-FA45-8A71-107E4B1F40BE}" type="presOf" srcId="{B6086B81-B452-1143-8C79-32A3CFD7F69A}" destId="{AD836285-E771-9E49-B558-848011020619}" srcOrd="0" destOrd="0" presId="urn:microsoft.com/office/officeart/2005/8/layout/cycle2"/>
    <dgm:cxn modelId="{6001F929-A72D-7C41-B0E3-7E55A9EABD98}" type="presOf" srcId="{17601359-83F3-9846-AA9B-92C6E5A39DD1}" destId="{A3CF92B4-0F5C-FF47-AC59-42230A3BAFD4}" srcOrd="0" destOrd="0" presId="urn:microsoft.com/office/officeart/2005/8/layout/cycle2"/>
    <dgm:cxn modelId="{5E1A772B-D10D-BA4A-AB9B-A3F8C331E697}" type="presOf" srcId="{CE9CE2FA-508B-9E47-862A-4E05E7370CC9}" destId="{ED7B0AF9-7DC5-4A43-A99B-6B640E53FCE3}" srcOrd="0" destOrd="0" presId="urn:microsoft.com/office/officeart/2005/8/layout/cycle2"/>
    <dgm:cxn modelId="{F6217C2D-6863-6648-A59B-E097E1799B45}" srcId="{B1D7ACC4-1E8D-5044-AF17-8E2A9F5426E4}" destId="{CE9CE2FA-508B-9E47-862A-4E05E7370CC9}" srcOrd="2" destOrd="0" parTransId="{3792DB4F-181A-B344-944C-1774A933F383}" sibTransId="{E04C3E6E-396D-674B-8391-EB51B0866008}"/>
    <dgm:cxn modelId="{B3EC022E-BE15-D34E-B108-05F0EEB9D4B4}" type="presOf" srcId="{A3398E3A-1EAF-8A4E-8E53-79E7028427C1}" destId="{F2A1ABE6-8F9B-F840-8DAC-8A545B5AAAC9}" srcOrd="0" destOrd="0" presId="urn:microsoft.com/office/officeart/2005/8/layout/cycle2"/>
    <dgm:cxn modelId="{AC67EC70-BFA2-314C-A3CB-5DBFC47A83A8}" type="presOf" srcId="{B1D7ACC4-1E8D-5044-AF17-8E2A9F5426E4}" destId="{85CE39A9-81B8-ED4D-BF73-97ED12DB3F3E}" srcOrd="0" destOrd="0" presId="urn:microsoft.com/office/officeart/2005/8/layout/cycle2"/>
    <dgm:cxn modelId="{6ED47E52-2216-6A48-8095-71DF8CD277CB}" srcId="{B1D7ACC4-1E8D-5044-AF17-8E2A9F5426E4}" destId="{96E0D775-2B04-0444-821D-D489BD8D96DB}" srcOrd="3" destOrd="0" parTransId="{40E9EB39-1458-D148-A2C3-40A7EFFFA3BF}" sibTransId="{A027BBA0-41EC-EC44-B8CB-510523F17B33}"/>
    <dgm:cxn modelId="{D09A7E74-F5A9-224B-A64C-960B539124F6}" type="presOf" srcId="{E04C3E6E-396D-674B-8391-EB51B0866008}" destId="{16CE195D-7754-8548-9182-E3BE8A52C56E}" srcOrd="0" destOrd="0" presId="urn:microsoft.com/office/officeart/2005/8/layout/cycle2"/>
    <dgm:cxn modelId="{DB5DA758-DD4F-9940-A49E-EC5232D2D43C}" srcId="{B1D7ACC4-1E8D-5044-AF17-8E2A9F5426E4}" destId="{37058B52-B907-9D41-A5F0-9ABECB4AF140}" srcOrd="1" destOrd="0" parTransId="{B3DA1A5C-4AC8-6D47-88D3-2B4177280C6B}" sibTransId="{17601359-83F3-9846-AA9B-92C6E5A39DD1}"/>
    <dgm:cxn modelId="{92AF6D80-03A8-D84E-8577-C581BDE30EB3}" type="presOf" srcId="{A027BBA0-41EC-EC44-B8CB-510523F17B33}" destId="{E4FFD3B7-BE2F-C44A-9108-2AA1D3B27545}" srcOrd="0" destOrd="0" presId="urn:microsoft.com/office/officeart/2005/8/layout/cycle2"/>
    <dgm:cxn modelId="{D7A73C92-1638-8A40-AF1B-12E72B4645DE}" type="presOf" srcId="{17601359-83F3-9846-AA9B-92C6E5A39DD1}" destId="{9D15F952-4DDC-8E41-9D11-47FE9B637DF4}" srcOrd="1" destOrd="0" presId="urn:microsoft.com/office/officeart/2005/8/layout/cycle2"/>
    <dgm:cxn modelId="{1F8C9492-4259-9540-9EC1-DE048FD3EC82}" srcId="{B1D7ACC4-1E8D-5044-AF17-8E2A9F5426E4}" destId="{B6086B81-B452-1143-8C79-32A3CFD7F69A}" srcOrd="0" destOrd="0" parTransId="{F32C7A66-0CC8-9E4F-B62C-D87659D8F09D}" sibTransId="{A3398E3A-1EAF-8A4E-8E53-79E7028427C1}"/>
    <dgm:cxn modelId="{176296BA-0CAE-3442-B782-BFE3D7177B45}" type="presOf" srcId="{37058B52-B907-9D41-A5F0-9ABECB4AF140}" destId="{91598C1E-B7DE-0C4E-8CD7-E1AB8B4FC33A}" srcOrd="0" destOrd="0" presId="urn:microsoft.com/office/officeart/2005/8/layout/cycle2"/>
    <dgm:cxn modelId="{A3AA5FBB-61A4-394A-90B7-39E3FCFA5138}" type="presOf" srcId="{96E0D775-2B04-0444-821D-D489BD8D96DB}" destId="{E7408748-6102-104A-9736-8AF43A9DAD96}" srcOrd="0" destOrd="0" presId="urn:microsoft.com/office/officeart/2005/8/layout/cycle2"/>
    <dgm:cxn modelId="{7B28B5D0-E9B0-7D44-ADED-98C6FF32337B}" type="presOf" srcId="{A027BBA0-41EC-EC44-B8CB-510523F17B33}" destId="{4BCC6606-A457-2A4F-8607-0BBB94A6214C}" srcOrd="1" destOrd="0" presId="urn:microsoft.com/office/officeart/2005/8/layout/cycle2"/>
    <dgm:cxn modelId="{3A9FB7D6-4DF8-6843-80C2-D91E1C045752}" type="presOf" srcId="{E04C3E6E-396D-674B-8391-EB51B0866008}" destId="{C0FC6122-8950-7B49-BF2A-74CFED8446C8}" srcOrd="1" destOrd="0" presId="urn:microsoft.com/office/officeart/2005/8/layout/cycle2"/>
    <dgm:cxn modelId="{C973A8EC-D5E6-EF4A-88CF-49E8CC829D50}" type="presOf" srcId="{A3398E3A-1EAF-8A4E-8E53-79E7028427C1}" destId="{EF99FFA8-97A8-7746-9960-6B4B8DE03CEC}" srcOrd="1" destOrd="0" presId="urn:microsoft.com/office/officeart/2005/8/layout/cycle2"/>
    <dgm:cxn modelId="{31039A5F-F7E4-AB44-9957-63E4411CE5E6}" type="presParOf" srcId="{85CE39A9-81B8-ED4D-BF73-97ED12DB3F3E}" destId="{AD836285-E771-9E49-B558-848011020619}" srcOrd="0" destOrd="0" presId="urn:microsoft.com/office/officeart/2005/8/layout/cycle2"/>
    <dgm:cxn modelId="{9788FAA7-D843-B049-BC72-5EF3CC17B439}" type="presParOf" srcId="{85CE39A9-81B8-ED4D-BF73-97ED12DB3F3E}" destId="{F2A1ABE6-8F9B-F840-8DAC-8A545B5AAAC9}" srcOrd="1" destOrd="0" presId="urn:microsoft.com/office/officeart/2005/8/layout/cycle2"/>
    <dgm:cxn modelId="{9F255066-F709-FC41-991F-4813E39E7D0B}" type="presParOf" srcId="{F2A1ABE6-8F9B-F840-8DAC-8A545B5AAAC9}" destId="{EF99FFA8-97A8-7746-9960-6B4B8DE03CEC}" srcOrd="0" destOrd="0" presId="urn:microsoft.com/office/officeart/2005/8/layout/cycle2"/>
    <dgm:cxn modelId="{D4407C21-5684-3148-860C-7DDC0482FD60}" type="presParOf" srcId="{85CE39A9-81B8-ED4D-BF73-97ED12DB3F3E}" destId="{91598C1E-B7DE-0C4E-8CD7-E1AB8B4FC33A}" srcOrd="2" destOrd="0" presId="urn:microsoft.com/office/officeart/2005/8/layout/cycle2"/>
    <dgm:cxn modelId="{099EF78E-FFFD-454B-AEF4-2D57BBB754C4}" type="presParOf" srcId="{85CE39A9-81B8-ED4D-BF73-97ED12DB3F3E}" destId="{A3CF92B4-0F5C-FF47-AC59-42230A3BAFD4}" srcOrd="3" destOrd="0" presId="urn:microsoft.com/office/officeart/2005/8/layout/cycle2"/>
    <dgm:cxn modelId="{3160EBB6-7954-B146-A5C3-F6C3D7FAD81D}" type="presParOf" srcId="{A3CF92B4-0F5C-FF47-AC59-42230A3BAFD4}" destId="{9D15F952-4DDC-8E41-9D11-47FE9B637DF4}" srcOrd="0" destOrd="0" presId="urn:microsoft.com/office/officeart/2005/8/layout/cycle2"/>
    <dgm:cxn modelId="{398DE60B-E12F-4D46-B753-6E692B19BAA9}" type="presParOf" srcId="{85CE39A9-81B8-ED4D-BF73-97ED12DB3F3E}" destId="{ED7B0AF9-7DC5-4A43-A99B-6B640E53FCE3}" srcOrd="4" destOrd="0" presId="urn:microsoft.com/office/officeart/2005/8/layout/cycle2"/>
    <dgm:cxn modelId="{0D484C88-B753-964E-B974-F7F48EA85C4E}" type="presParOf" srcId="{85CE39A9-81B8-ED4D-BF73-97ED12DB3F3E}" destId="{16CE195D-7754-8548-9182-E3BE8A52C56E}" srcOrd="5" destOrd="0" presId="urn:microsoft.com/office/officeart/2005/8/layout/cycle2"/>
    <dgm:cxn modelId="{43BAE935-0C47-F44B-B4DD-343DB6EDE3C9}" type="presParOf" srcId="{16CE195D-7754-8548-9182-E3BE8A52C56E}" destId="{C0FC6122-8950-7B49-BF2A-74CFED8446C8}" srcOrd="0" destOrd="0" presId="urn:microsoft.com/office/officeart/2005/8/layout/cycle2"/>
    <dgm:cxn modelId="{5FC515B4-63DA-1F43-9529-D1C8F3212A99}" type="presParOf" srcId="{85CE39A9-81B8-ED4D-BF73-97ED12DB3F3E}" destId="{E7408748-6102-104A-9736-8AF43A9DAD96}" srcOrd="6" destOrd="0" presId="urn:microsoft.com/office/officeart/2005/8/layout/cycle2"/>
    <dgm:cxn modelId="{3A85F670-7B39-7C4A-9047-68EBCC0EBCE0}" type="presParOf" srcId="{85CE39A9-81B8-ED4D-BF73-97ED12DB3F3E}" destId="{E4FFD3B7-BE2F-C44A-9108-2AA1D3B27545}" srcOrd="7" destOrd="0" presId="urn:microsoft.com/office/officeart/2005/8/layout/cycle2"/>
    <dgm:cxn modelId="{27ADB377-E35E-BB47-987E-372695B201DD}" type="presParOf" srcId="{E4FFD3B7-BE2F-C44A-9108-2AA1D3B27545}" destId="{4BCC6606-A457-2A4F-8607-0BBB94A6214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36285-E771-9E49-B558-848011020619}">
      <dsp:nvSpPr>
        <dsp:cNvPr id="0" name=""/>
        <dsp:cNvSpPr/>
      </dsp:nvSpPr>
      <dsp:spPr>
        <a:xfrm>
          <a:off x="1866719" y="1164"/>
          <a:ext cx="1167896" cy="1167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Assessment</a:t>
          </a:r>
        </a:p>
      </dsp:txBody>
      <dsp:txXfrm>
        <a:off x="2037753" y="172198"/>
        <a:ext cx="825828" cy="825828"/>
      </dsp:txXfrm>
    </dsp:sp>
    <dsp:sp modelId="{F2A1ABE6-8F9B-F840-8DAC-8A545B5AAAC9}">
      <dsp:nvSpPr>
        <dsp:cNvPr id="0" name=""/>
        <dsp:cNvSpPr/>
      </dsp:nvSpPr>
      <dsp:spPr>
        <a:xfrm rot="2700000">
          <a:off x="2909105" y="1001235"/>
          <a:ext cx="309536" cy="394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922704" y="1047237"/>
        <a:ext cx="216675" cy="236499"/>
      </dsp:txXfrm>
    </dsp:sp>
    <dsp:sp modelId="{91598C1E-B7DE-0C4E-8CD7-E1AB8B4FC33A}">
      <dsp:nvSpPr>
        <dsp:cNvPr id="0" name=""/>
        <dsp:cNvSpPr/>
      </dsp:nvSpPr>
      <dsp:spPr>
        <a:xfrm>
          <a:off x="3105519" y="1239964"/>
          <a:ext cx="1167896" cy="1167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Root cause analysis</a:t>
          </a:r>
        </a:p>
      </dsp:txBody>
      <dsp:txXfrm>
        <a:off x="3276553" y="1410998"/>
        <a:ext cx="825828" cy="825828"/>
      </dsp:txXfrm>
    </dsp:sp>
    <dsp:sp modelId="{A3CF92B4-0F5C-FF47-AC59-42230A3BAFD4}">
      <dsp:nvSpPr>
        <dsp:cNvPr id="0" name=""/>
        <dsp:cNvSpPr/>
      </dsp:nvSpPr>
      <dsp:spPr>
        <a:xfrm rot="8100000">
          <a:off x="2921494" y="2240035"/>
          <a:ext cx="309536" cy="394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000756" y="2286037"/>
        <a:ext cx="216675" cy="236499"/>
      </dsp:txXfrm>
    </dsp:sp>
    <dsp:sp modelId="{ED7B0AF9-7DC5-4A43-A99B-6B640E53FCE3}">
      <dsp:nvSpPr>
        <dsp:cNvPr id="0" name=""/>
        <dsp:cNvSpPr/>
      </dsp:nvSpPr>
      <dsp:spPr>
        <a:xfrm>
          <a:off x="1866719" y="2478763"/>
          <a:ext cx="1167896" cy="1167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Refactoring</a:t>
          </a:r>
        </a:p>
      </dsp:txBody>
      <dsp:txXfrm>
        <a:off x="2037753" y="2649797"/>
        <a:ext cx="825828" cy="825828"/>
      </dsp:txXfrm>
    </dsp:sp>
    <dsp:sp modelId="{16CE195D-7754-8548-9182-E3BE8A52C56E}">
      <dsp:nvSpPr>
        <dsp:cNvPr id="0" name=""/>
        <dsp:cNvSpPr/>
      </dsp:nvSpPr>
      <dsp:spPr>
        <a:xfrm rot="13500000">
          <a:off x="1682694" y="2252424"/>
          <a:ext cx="309536" cy="394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761956" y="2364088"/>
        <a:ext cx="216675" cy="236499"/>
      </dsp:txXfrm>
    </dsp:sp>
    <dsp:sp modelId="{E7408748-6102-104A-9736-8AF43A9DAD96}">
      <dsp:nvSpPr>
        <dsp:cNvPr id="0" name=""/>
        <dsp:cNvSpPr/>
      </dsp:nvSpPr>
      <dsp:spPr>
        <a:xfrm>
          <a:off x="627920" y="1239964"/>
          <a:ext cx="1167896" cy="1167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Evaluation</a:t>
          </a:r>
        </a:p>
      </dsp:txBody>
      <dsp:txXfrm>
        <a:off x="798954" y="1410998"/>
        <a:ext cx="825828" cy="825828"/>
      </dsp:txXfrm>
    </dsp:sp>
    <dsp:sp modelId="{E4FFD3B7-BE2F-C44A-9108-2AA1D3B27545}">
      <dsp:nvSpPr>
        <dsp:cNvPr id="0" name=""/>
        <dsp:cNvSpPr/>
      </dsp:nvSpPr>
      <dsp:spPr>
        <a:xfrm rot="18900000">
          <a:off x="1670305" y="1013624"/>
          <a:ext cx="309536" cy="394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683904" y="1125288"/>
        <a:ext cx="216675" cy="23649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80E412-9E47-5848-B88D-B8FABEBA8BB8}" type="datetimeFigureOut">
              <a:rPr lang="en-US" smtClean="0"/>
              <a:t>9/17/2020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3FAC62-3F0F-FF40-8647-96B6E0D9A44D}" type="slidenum">
              <a:rPr lang="en-US" smtClean="0"/>
              <a:t>‹#›</a:t>
            </a:fld>
            <a:endParaRPr lang="en-US"/>
          </a:p>
        </p:txBody>
      </p:sp>
    </p:spTree>
    <p:extLst>
      <p:ext uri="{BB962C8B-B14F-4D97-AF65-F5344CB8AC3E}">
        <p14:creationId xmlns:p14="http://schemas.microsoft.com/office/powerpoint/2010/main" val="11015419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0F5EC-4E8D-0041-AB58-9AF186D7EC67}" type="datetimeFigureOut">
              <a:rPr lang="en-US" smtClean="0"/>
              <a:t>9/17/2020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3B6B4-F0B2-F74D-A03B-7DE7EE3AF41F}" type="slidenum">
              <a:rPr lang="en-US" smtClean="0"/>
              <a:t>‹#›</a:t>
            </a:fld>
            <a:endParaRPr lang="en-US"/>
          </a:p>
        </p:txBody>
      </p:sp>
    </p:spTree>
    <p:extLst>
      <p:ext uri="{BB962C8B-B14F-4D97-AF65-F5344CB8AC3E}">
        <p14:creationId xmlns:p14="http://schemas.microsoft.com/office/powerpoint/2010/main" val="1933424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Hello everyone, Thank you for the introduction. So I am working on Scaling agile. In this talk I would like to discuss How can we scale agile properly by taking both architecture and  organization into account? Eventually enabling large organization’s ability to continuously refactor both in order to minimize waste and dependencies thereby retaining or creating the value</a:t>
            </a:r>
            <a:endParaRPr lang="en-US" dirty="0"/>
          </a:p>
        </p:txBody>
      </p:sp>
      <p:sp>
        <p:nvSpPr>
          <p:cNvPr id="4" name="Slide Number Placeholder 3"/>
          <p:cNvSpPr>
            <a:spLocks noGrp="1"/>
          </p:cNvSpPr>
          <p:nvPr>
            <p:ph type="sldNum" sz="quarter" idx="5"/>
          </p:nvPr>
        </p:nvSpPr>
        <p:spPr/>
        <p:txBody>
          <a:bodyPr/>
          <a:lstStyle/>
          <a:p>
            <a:fld id="{7D83B6B4-F0B2-F74D-A03B-7DE7EE3AF41F}" type="slidenum">
              <a:rPr lang="en-US" smtClean="0"/>
              <a:t>1</a:t>
            </a:fld>
            <a:endParaRPr lang="en-US"/>
          </a:p>
        </p:txBody>
      </p:sp>
    </p:spTree>
    <p:extLst>
      <p:ext uri="{BB962C8B-B14F-4D97-AF65-F5344CB8AC3E}">
        <p14:creationId xmlns:p14="http://schemas.microsoft.com/office/powerpoint/2010/main" val="167304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Continous</a:t>
            </a:r>
            <a:r>
              <a:rPr lang="en-US" dirty="0">
                <a:cs typeface="Calibri"/>
              </a:rPr>
              <a:t> change and improvement </a:t>
            </a:r>
          </a:p>
          <a:p>
            <a:r>
              <a:rPr lang="en-US" dirty="0">
                <a:cs typeface="Calibri"/>
              </a:rPr>
              <a:t>change and improvement impact analysis that gives evidence for if something works or not... identify waste and remove... through refactoring.... = REAL LEAN/AGILE</a:t>
            </a:r>
          </a:p>
          <a:p>
            <a:endParaRPr lang="en-US" dirty="0">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 every time you add something you can use this as a "method" to figure out if you can/should remove something...) and/or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can overall look over the spaghetti and see if you can measure that (see the spaghetti) then simplify (remove spaghetti).</a:t>
            </a:r>
            <a:endParaRPr lang="en-US" dirty="0"/>
          </a:p>
        </p:txBody>
      </p:sp>
      <p:sp>
        <p:nvSpPr>
          <p:cNvPr id="4" name="Slide Number Placeholder 3"/>
          <p:cNvSpPr>
            <a:spLocks noGrp="1"/>
          </p:cNvSpPr>
          <p:nvPr>
            <p:ph type="sldNum" sz="quarter" idx="5"/>
          </p:nvPr>
        </p:nvSpPr>
        <p:spPr/>
        <p:txBody>
          <a:bodyPr/>
          <a:lstStyle/>
          <a:p>
            <a:fld id="{7D83B6B4-F0B2-F74D-A03B-7DE7EE3AF41F}" type="slidenum">
              <a:rPr lang="en-US" smtClean="0"/>
              <a:t>10</a:t>
            </a:fld>
            <a:endParaRPr lang="en-US"/>
          </a:p>
        </p:txBody>
      </p:sp>
    </p:spTree>
    <p:extLst>
      <p:ext uri="{BB962C8B-B14F-4D97-AF65-F5344CB8AC3E}">
        <p14:creationId xmlns:p14="http://schemas.microsoft.com/office/powerpoint/2010/main" val="108832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kern="1200" dirty="0">
                <a:solidFill>
                  <a:schemeClr val="tx1"/>
                </a:solidFill>
                <a:effectLst/>
                <a:latin typeface="+mn-lt"/>
                <a:ea typeface="+mn-ea"/>
                <a:cs typeface="+mn-cs"/>
              </a:rPr>
              <a:t>While scaling what happens!</a:t>
            </a:r>
          </a:p>
          <a:p>
            <a:pPr>
              <a:spcBef>
                <a:spcPct val="0"/>
              </a:spcBef>
            </a:pPr>
            <a:r>
              <a:rPr lang="en-US" sz="1200" kern="1200" dirty="0">
                <a:solidFill>
                  <a:schemeClr val="tx1"/>
                </a:solidFill>
                <a:effectLst/>
                <a:latin typeface="+mn-lt"/>
                <a:ea typeface="+mn-ea"/>
                <a:cs typeface="+mn-cs"/>
              </a:rPr>
              <a:t>Here: Observe when an organization scales, the scope and complexity of such connections also grows many folds. Such network of ways of working (OR connections)</a:t>
            </a:r>
          </a:p>
          <a:p>
            <a:pPr marL="171450" indent="-171450">
              <a:spcBef>
                <a:spcPct val="0"/>
              </a:spcBef>
              <a:buFont typeface="Arial" panose="020B0604020202020204" pitchFamily="34" charset="0"/>
              <a:buChar char="•"/>
            </a:pPr>
            <a:r>
              <a:rPr lang="en-US" sz="1200" kern="1200" dirty="0">
                <a:solidFill>
                  <a:schemeClr val="tx1"/>
                </a:solidFill>
                <a:effectLst/>
                <a:latin typeface="+mn-lt"/>
                <a:ea typeface="+mn-ea"/>
                <a:cs typeface="+mn-cs"/>
              </a:rPr>
              <a:t>increased inter-team coordination and communication, </a:t>
            </a:r>
          </a:p>
          <a:p>
            <a:pPr marL="171450" indent="-171450">
              <a:spcBef>
                <a:spcPct val="0"/>
              </a:spcBef>
              <a:buFont typeface="Arial" panose="020B0604020202020204" pitchFamily="34" charset="0"/>
              <a:buChar char="•"/>
            </a:pPr>
            <a:r>
              <a:rPr lang="en-US" sz="1200" kern="1200" dirty="0">
                <a:solidFill>
                  <a:schemeClr val="tx1"/>
                </a:solidFill>
                <a:effectLst/>
                <a:latin typeface="+mn-lt"/>
                <a:ea typeface="+mn-ea"/>
                <a:cs typeface="+mn-cs"/>
              </a:rPr>
              <a:t>increased dependencies between organizational units, and </a:t>
            </a:r>
          </a:p>
          <a:p>
            <a:pPr marL="171450" indent="-171450">
              <a:spcBef>
                <a:spcPct val="0"/>
              </a:spcBef>
              <a:buFont typeface="Arial" panose="020B0604020202020204" pitchFamily="34" charset="0"/>
              <a:buChar char="•"/>
            </a:pPr>
            <a:r>
              <a:rPr lang="en-US" sz="1200" kern="1200" dirty="0">
                <a:solidFill>
                  <a:schemeClr val="tx1"/>
                </a:solidFill>
                <a:effectLst/>
                <a:latin typeface="+mn-lt"/>
                <a:ea typeface="+mn-ea"/>
                <a:cs typeface="+mn-cs"/>
              </a:rPr>
              <a:t>co-evolution of software architecture (in terms of dependencies on other subsystems and teams and aligning architectural improvements to business value). </a:t>
            </a:r>
          </a:p>
          <a:p>
            <a:pPr marL="0" indent="0">
              <a:spcBef>
                <a:spcPct val="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62B115BA-F372-2840-91EF-AAEBE5DC4310}" type="slidenum">
              <a:rPr lang="en-US" altLang="x-none"/>
              <a:pPr fontAlgn="base">
                <a:spcBef>
                  <a:spcPct val="0"/>
                </a:spcBef>
                <a:spcAft>
                  <a:spcPct val="0"/>
                </a:spcAft>
              </a:pPr>
              <a:t>11</a:t>
            </a:fld>
            <a:endParaRPr lang="en-US" altLang="x-none"/>
          </a:p>
        </p:txBody>
      </p:sp>
    </p:spTree>
    <p:extLst>
      <p:ext uri="{BB962C8B-B14F-4D97-AF65-F5344CB8AC3E}">
        <p14:creationId xmlns:p14="http://schemas.microsoft.com/office/powerpoint/2010/main" val="286378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3B6B4-F0B2-F74D-A03B-7DE7EE3AF41F}" type="slidenum">
              <a:rPr lang="en-US" smtClean="0"/>
              <a:t>12</a:t>
            </a:fld>
            <a:endParaRPr lang="en-US"/>
          </a:p>
        </p:txBody>
      </p:sp>
    </p:spTree>
    <p:extLst>
      <p:ext uri="{BB962C8B-B14F-4D97-AF65-F5344CB8AC3E}">
        <p14:creationId xmlns:p14="http://schemas.microsoft.com/office/powerpoint/2010/main" val="8357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965" indent="-227965"/>
            <a:r>
              <a:rPr lang="en-US" sz="1200" kern="1200" dirty="0">
                <a:solidFill>
                  <a:schemeClr val="tx1"/>
                </a:solidFill>
                <a:effectLst/>
                <a:latin typeface="+mn-lt"/>
                <a:ea typeface="+mn-ea"/>
                <a:cs typeface="+mn-cs"/>
              </a:rPr>
              <a:t>Context – agile – scaling </a:t>
            </a:r>
          </a:p>
          <a:p>
            <a:pPr marL="227965" indent="-227965"/>
            <a:r>
              <a:rPr lang="en-US" sz="1200" kern="1200" dirty="0">
                <a:solidFill>
                  <a:schemeClr val="tx1"/>
                </a:solidFill>
                <a:effectLst/>
                <a:latin typeface="+mn-lt"/>
                <a:ea typeface="+mn-ea"/>
                <a:cs typeface="+mn-cs"/>
              </a:rPr>
              <a:t>Large organizations are aiming to continuously improve their competitiveness by increasing flexibility and shortening lead times. </a:t>
            </a:r>
          </a:p>
          <a:p>
            <a:pPr marL="227965" indent="-227965"/>
            <a:r>
              <a:rPr lang="en-US" sz="1200" kern="1200" dirty="0">
                <a:solidFill>
                  <a:schemeClr val="tx1"/>
                </a:solidFill>
                <a:effectLst/>
                <a:latin typeface="+mn-lt"/>
                <a:ea typeface="+mn-ea"/>
                <a:cs typeface="+mn-cs"/>
              </a:rPr>
              <a:t>The success of agile methods for small, co-located teams for this purpose has inspired these large organizations to adopt them as well </a:t>
            </a:r>
          </a:p>
          <a:p>
            <a:pPr marL="227965" indent="-227965"/>
            <a:r>
              <a:rPr lang="en-US" sz="1200" kern="1200" dirty="0">
                <a:solidFill>
                  <a:schemeClr val="tx1"/>
                </a:solidFill>
                <a:effectLst/>
                <a:latin typeface="+mn-lt"/>
                <a:ea typeface="+mn-ea"/>
                <a:cs typeface="+mn-cs"/>
              </a:rPr>
              <a:t>The use of agile methods in large teams and distributed development as well as in regulated environments has been perceived useful</a:t>
            </a:r>
          </a:p>
          <a:p>
            <a:pPr marL="227965" indent="-227965"/>
            <a:r>
              <a:rPr lang="en-US" sz="1200" kern="1200" dirty="0">
                <a:solidFill>
                  <a:schemeClr val="tx1"/>
                </a:solidFill>
                <a:effectLst/>
                <a:latin typeface="+mn-lt"/>
                <a:ea typeface="+mn-ea"/>
                <a:cs typeface="+mn-cs"/>
              </a:rPr>
              <a:t>Organizations that develop software intensive products and services have also been adopting agile methods for frequent delivery of working software</a:t>
            </a:r>
          </a:p>
          <a:p>
            <a:pPr marL="227965" indent="-227965"/>
            <a:r>
              <a:rPr lang="en-US" sz="1200" kern="1200" dirty="0">
                <a:solidFill>
                  <a:schemeClr val="tx1"/>
                </a:solidFill>
                <a:effectLst/>
                <a:latin typeface="+mn-lt"/>
                <a:ea typeface="+mn-ea"/>
                <a:cs typeface="+mn-cs"/>
              </a:rPr>
              <a:t>Such organizations usually have huge projects being executed by large and distributed development setting which require agile methods to be scaled</a:t>
            </a:r>
          </a:p>
          <a:p>
            <a:pPr marL="227965" indent="-227965"/>
            <a:endParaRPr lang="en-US" sz="1200" kern="1200" dirty="0">
              <a:solidFill>
                <a:schemeClr val="tx1"/>
              </a:solidFill>
              <a:effectLst/>
              <a:latin typeface="+mn-lt"/>
              <a:ea typeface="+mn-ea"/>
              <a:cs typeface="+mn-cs"/>
            </a:endParaRPr>
          </a:p>
          <a:p>
            <a:pPr marL="227965" indent="-227965"/>
            <a:r>
              <a:rPr lang="en-US" sz="1200" kern="1200" dirty="0">
                <a:solidFill>
                  <a:schemeClr val="tx1"/>
                </a:solidFill>
                <a:effectLst/>
                <a:latin typeface="+mn-lt"/>
                <a:ea typeface="+mn-ea"/>
                <a:cs typeface="+mn-cs"/>
              </a:rPr>
              <a:t>Consider here a non-scaled large organization – artifacts/assets and ways of working (connections) – is rather simple!</a:t>
            </a:r>
            <a:endParaRPr lang="en-US" sz="1200" dirty="0">
              <a:solidFill>
                <a:schemeClr val="accent6"/>
              </a:solidFill>
            </a:endParaRPr>
          </a:p>
          <a:p>
            <a:pPr marL="227965" indent="-227965"/>
            <a:endParaRPr lang="en-US" dirty="0">
              <a:solidFill>
                <a:schemeClr val="accent6"/>
              </a:solidFill>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62B115BA-F372-2840-91EF-AAEBE5DC4310}" type="slidenum">
              <a:rPr lang="en-US" altLang="x-none"/>
              <a:pPr fontAlgn="base">
                <a:spcBef>
                  <a:spcPct val="0"/>
                </a:spcBef>
                <a:spcAft>
                  <a:spcPct val="0"/>
                </a:spcAft>
              </a:pPr>
              <a:t>2</a:t>
            </a:fld>
            <a:endParaRPr lang="en-US" altLang="x-none"/>
          </a:p>
        </p:txBody>
      </p:sp>
    </p:spTree>
    <p:extLst>
      <p:ext uri="{BB962C8B-B14F-4D97-AF65-F5344CB8AC3E}">
        <p14:creationId xmlns:p14="http://schemas.microsoft.com/office/powerpoint/2010/main" val="18013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kern="1200" dirty="0">
                <a:solidFill>
                  <a:schemeClr val="tx1"/>
                </a:solidFill>
                <a:effectLst/>
                <a:latin typeface="+mn-lt"/>
                <a:ea typeface="+mn-ea"/>
                <a:cs typeface="+mn-cs"/>
              </a:rPr>
              <a:t>While scaling what happens!</a:t>
            </a:r>
          </a:p>
          <a:p>
            <a:pPr>
              <a:spcBef>
                <a:spcPct val="0"/>
              </a:spcBef>
            </a:pPr>
            <a:r>
              <a:rPr lang="en-US" sz="1200" kern="1200" dirty="0">
                <a:solidFill>
                  <a:schemeClr val="tx1"/>
                </a:solidFill>
                <a:effectLst/>
                <a:latin typeface="+mn-lt"/>
                <a:ea typeface="+mn-ea"/>
                <a:cs typeface="+mn-cs"/>
              </a:rPr>
              <a:t>Here: Observe when an organization scales, the scope and complexity of such connections also grows many folds. Such network of ways of working (OR connections)</a:t>
            </a:r>
          </a:p>
          <a:p>
            <a:pPr marL="171450" indent="-171450">
              <a:spcBef>
                <a:spcPct val="0"/>
              </a:spcBef>
              <a:buFont typeface="Arial" panose="020B0604020202020204" pitchFamily="34" charset="0"/>
              <a:buChar char="•"/>
            </a:pPr>
            <a:r>
              <a:rPr lang="en-US" sz="1200" kern="1200" dirty="0">
                <a:solidFill>
                  <a:schemeClr val="tx1"/>
                </a:solidFill>
                <a:effectLst/>
                <a:latin typeface="+mn-lt"/>
                <a:ea typeface="+mn-ea"/>
                <a:cs typeface="+mn-cs"/>
              </a:rPr>
              <a:t>increased inter-team coordination and communication, </a:t>
            </a:r>
          </a:p>
          <a:p>
            <a:pPr marL="171450" indent="-171450">
              <a:spcBef>
                <a:spcPct val="0"/>
              </a:spcBef>
              <a:buFont typeface="Arial" panose="020B0604020202020204" pitchFamily="34" charset="0"/>
              <a:buChar char="•"/>
            </a:pPr>
            <a:r>
              <a:rPr lang="en-US" sz="1200" kern="1200" dirty="0">
                <a:solidFill>
                  <a:schemeClr val="tx1"/>
                </a:solidFill>
                <a:effectLst/>
                <a:latin typeface="+mn-lt"/>
                <a:ea typeface="+mn-ea"/>
                <a:cs typeface="+mn-cs"/>
              </a:rPr>
              <a:t>increased dependencies between organizational units, and similarly</a:t>
            </a:r>
          </a:p>
          <a:p>
            <a:pPr marL="171450" indent="-171450">
              <a:spcBef>
                <a:spcPct val="0"/>
              </a:spcBef>
              <a:buFont typeface="Arial" panose="020B0604020202020204" pitchFamily="34" charset="0"/>
              <a:buChar char="•"/>
            </a:pPr>
            <a:r>
              <a:rPr lang="en-US" sz="1200" kern="1200" dirty="0">
                <a:solidFill>
                  <a:schemeClr val="tx1"/>
                </a:solidFill>
                <a:effectLst/>
                <a:latin typeface="+mn-lt"/>
                <a:ea typeface="+mn-ea"/>
                <a:cs typeface="+mn-cs"/>
              </a:rPr>
              <a:t>co-evolution of software architecture (in terms of dependencies on other subsystems and teams and aligning architectural improvements to business value). </a:t>
            </a:r>
          </a:p>
          <a:p>
            <a:pPr marL="0" indent="0">
              <a:spcBef>
                <a:spcPct val="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62B115BA-F372-2840-91EF-AAEBE5DC4310}" type="slidenum">
              <a:rPr lang="en-US" altLang="x-none"/>
              <a:pPr fontAlgn="base">
                <a:spcBef>
                  <a:spcPct val="0"/>
                </a:spcBef>
                <a:spcAft>
                  <a:spcPct val="0"/>
                </a:spcAft>
              </a:pPr>
              <a:t>3</a:t>
            </a:fld>
            <a:endParaRPr lang="en-US" altLang="x-none"/>
          </a:p>
        </p:txBody>
      </p:sp>
    </p:spTree>
    <p:extLst>
      <p:ext uri="{BB962C8B-B14F-4D97-AF65-F5344CB8AC3E}">
        <p14:creationId xmlns:p14="http://schemas.microsoft.com/office/powerpoint/2010/main" val="91229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pPr>
            <a:r>
              <a:rPr lang="en-GB" sz="1200" kern="1200" dirty="0">
                <a:solidFill>
                  <a:schemeClr val="tx1"/>
                </a:solidFill>
                <a:effectLst/>
                <a:latin typeface="+mn-lt"/>
                <a:ea typeface="+mn-ea"/>
                <a:cs typeface="+mn-cs"/>
              </a:rPr>
              <a:t>How can team structure and architectural change in order to reduce coordination needs</a:t>
            </a:r>
            <a:r>
              <a:rPr lang="en-US" dirty="0">
                <a:effectLst/>
              </a:rPr>
              <a:t> </a:t>
            </a:r>
          </a:p>
          <a:p>
            <a:pPr marL="0" indent="0">
              <a:spcBef>
                <a:spcPct val="0"/>
              </a:spcBef>
              <a:buFont typeface="Arial" panose="020B0604020202020204" pitchFamily="34" charset="0"/>
              <a:buNone/>
            </a:pPr>
            <a:endParaRPr lang="en-US" sz="1200" kern="1200" dirty="0">
              <a:solidFill>
                <a:schemeClr val="tx1"/>
              </a:solidFill>
              <a:effectLst/>
              <a:latin typeface="+mn-lt"/>
              <a:ea typeface="+mn-ea"/>
              <a:cs typeface="+mn-cs"/>
            </a:endParaRPr>
          </a:p>
          <a:p>
            <a:pPr marL="0" indent="0">
              <a:spcBef>
                <a:spcPct val="0"/>
              </a:spcBef>
              <a:buFont typeface="Arial" panose="020B0604020202020204" pitchFamily="34" charset="0"/>
              <a:buNone/>
            </a:pPr>
            <a:r>
              <a:rPr lang="en-US" sz="1200" kern="1200" dirty="0">
                <a:solidFill>
                  <a:schemeClr val="tx1"/>
                </a:solidFill>
                <a:effectLst/>
                <a:latin typeface="+mn-lt"/>
                <a:ea typeface="+mn-ea"/>
                <a:cs typeface="+mn-cs"/>
              </a:rPr>
              <a:t>This give rise to potential waste and inhibits to generate value (value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 faster delivery and waste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 increased cost or increased defects)</a:t>
            </a:r>
          </a:p>
          <a:p>
            <a:pPr marL="0" indent="0">
              <a:spcBef>
                <a:spcPct val="0"/>
              </a:spcBef>
              <a:buFont typeface="Arial" panose="020B0604020202020204" pitchFamily="34" charset="0"/>
              <a:buNone/>
            </a:pPr>
            <a:r>
              <a:rPr lang="en-US" sz="1200" kern="1200" dirty="0">
                <a:solidFill>
                  <a:schemeClr val="tx1"/>
                </a:solidFill>
                <a:effectLst/>
                <a:latin typeface="+mn-lt"/>
                <a:ea typeface="+mn-ea"/>
                <a:cs typeface="+mn-cs"/>
              </a:rPr>
              <a:t>People have multiple tasks, context switches, code is not simple either …. The risk of introducing defects as waste is more and produce a low quality/ delayed software/service</a:t>
            </a:r>
          </a:p>
          <a:p>
            <a:pPr marL="0" indent="0">
              <a:spcBef>
                <a:spcPct val="0"/>
              </a:spcBef>
              <a:buFont typeface="Arial" panose="020B0604020202020204" pitchFamily="34" charset="0"/>
              <a:buNone/>
            </a:pPr>
            <a:r>
              <a:rPr lang="en-US" sz="1200" kern="1200" dirty="0">
                <a:solidFill>
                  <a:schemeClr val="tx1"/>
                </a:solidFill>
                <a:effectLst/>
                <a:latin typeface="+mn-lt"/>
                <a:ea typeface="+mn-ea"/>
                <a:cs typeface="+mn-cs"/>
              </a:rPr>
              <a:t>Frameworks like (</a:t>
            </a:r>
            <a:r>
              <a:rPr lang="en-US" sz="1200" kern="1200" dirty="0" err="1">
                <a:solidFill>
                  <a:schemeClr val="tx1"/>
                </a:solidFill>
                <a:effectLst/>
                <a:latin typeface="+mn-lt"/>
                <a:ea typeface="+mn-ea"/>
                <a:cs typeface="+mn-cs"/>
              </a:rPr>
              <a:t>SCALe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LeSS</a:t>
            </a:r>
            <a:r>
              <a:rPr lang="en-US" sz="1200" kern="1200" dirty="0">
                <a:solidFill>
                  <a:schemeClr val="tx1"/>
                </a:solidFill>
                <a:effectLst/>
                <a:latin typeface="+mn-lt"/>
                <a:ea typeface="+mn-ea"/>
                <a:cs typeface="+mn-cs"/>
              </a:rPr>
              <a:t> tried to facilitate scaling however, their adaptation is facing issues plus they talk about adherence to frameworks than “value”)</a:t>
            </a:r>
          </a:p>
          <a:p>
            <a:pPr marL="0" indent="0">
              <a:spcBef>
                <a:spcPct val="0"/>
              </a:spcBef>
              <a:buFont typeface="Arial" panose="020B0604020202020204" pitchFamily="34" charset="0"/>
              <a:buNone/>
            </a:pPr>
            <a:r>
              <a:rPr lang="en-US" sz="1200" kern="1200" dirty="0">
                <a:solidFill>
                  <a:schemeClr val="tx1"/>
                </a:solidFill>
                <a:effectLst/>
                <a:latin typeface="+mn-lt"/>
                <a:ea typeface="+mn-ea"/>
                <a:cs typeface="+mn-cs"/>
              </a:rPr>
              <a:t>Plus both Arch/Org influence each other! – no one has done before</a:t>
            </a:r>
          </a:p>
          <a:p>
            <a:pPr marL="0" indent="0">
              <a:spcBef>
                <a:spcPct val="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3B6B4-F0B2-F74D-A03B-7DE7EE3AF41F}" type="slidenum">
              <a:rPr lang="en-US" smtClean="0"/>
              <a:t>4</a:t>
            </a:fld>
            <a:endParaRPr lang="en-US"/>
          </a:p>
        </p:txBody>
      </p:sp>
    </p:spTree>
    <p:extLst>
      <p:ext uri="{BB962C8B-B14F-4D97-AF65-F5344CB8AC3E}">
        <p14:creationId xmlns:p14="http://schemas.microsoft.com/office/powerpoint/2010/main" val="119676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3B6B4-F0B2-F74D-A03B-7DE7EE3AF41F}" type="slidenum">
              <a:rPr lang="en-US" smtClean="0"/>
              <a:t>5</a:t>
            </a:fld>
            <a:endParaRPr lang="en-US"/>
          </a:p>
        </p:txBody>
      </p:sp>
    </p:spTree>
    <p:extLst>
      <p:ext uri="{BB962C8B-B14F-4D97-AF65-F5344CB8AC3E}">
        <p14:creationId xmlns:p14="http://schemas.microsoft.com/office/powerpoint/2010/main" val="102847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sv-SE" altLang="x-none" dirty="0"/>
              <a:t>Point: </a:t>
            </a:r>
            <a:r>
              <a:rPr lang="sv-SE" altLang="x-none" dirty="0" err="1"/>
              <a:t>there</a:t>
            </a:r>
            <a:r>
              <a:rPr lang="sv-SE" altLang="x-none" dirty="0"/>
              <a:t> is a </a:t>
            </a:r>
            <a:r>
              <a:rPr lang="sv-SE" altLang="x-none" dirty="0" err="1"/>
              <a:t>need</a:t>
            </a:r>
            <a:r>
              <a:rPr lang="sv-SE" altLang="x-none" dirty="0"/>
              <a:t> to </a:t>
            </a:r>
            <a:r>
              <a:rPr lang="sv-SE" altLang="x-none" dirty="0" err="1"/>
              <a:t>control</a:t>
            </a:r>
            <a:r>
              <a:rPr lang="sv-SE" altLang="x-none" dirty="0"/>
              <a:t> !</a:t>
            </a:r>
          </a:p>
          <a:p>
            <a:pPr>
              <a:spcBef>
                <a:spcPct val="0"/>
              </a:spcBef>
            </a:pPr>
            <a:r>
              <a:rPr lang="sv-SE" altLang="x-none" dirty="0" err="1"/>
              <a:t>How</a:t>
            </a:r>
            <a:r>
              <a:rPr lang="sv-SE" altLang="x-none" dirty="0"/>
              <a:t> </a:t>
            </a:r>
            <a:r>
              <a:rPr lang="sv-SE" altLang="x-none" dirty="0" err="1"/>
              <a:t>can</a:t>
            </a:r>
            <a:r>
              <a:rPr lang="sv-SE" altLang="x-none" dirty="0"/>
              <a:t> </a:t>
            </a:r>
            <a:r>
              <a:rPr lang="sv-SE" altLang="x-none" dirty="0" err="1"/>
              <a:t>you</a:t>
            </a:r>
            <a:r>
              <a:rPr lang="sv-SE" altLang="x-none" dirty="0"/>
              <a:t> make </a:t>
            </a:r>
            <a:r>
              <a:rPr lang="sv-SE" altLang="x-none" dirty="0" err="1"/>
              <a:t>both</a:t>
            </a:r>
            <a:r>
              <a:rPr lang="sv-SE" altLang="x-none" dirty="0"/>
              <a:t> sides simple, </a:t>
            </a:r>
            <a:r>
              <a:rPr lang="sv-SE" altLang="x-none" dirty="0" err="1"/>
              <a:t>clean</a:t>
            </a:r>
            <a:r>
              <a:rPr lang="sv-SE" altLang="x-none" dirty="0"/>
              <a:t> </a:t>
            </a:r>
            <a:r>
              <a:rPr lang="sv-SE" altLang="x-none" dirty="0" err="1"/>
              <a:t>connections</a:t>
            </a:r>
            <a:r>
              <a:rPr lang="sv-SE" altLang="x-none" dirty="0"/>
              <a:t> </a:t>
            </a:r>
            <a:r>
              <a:rPr lang="sv-SE" altLang="x-none" dirty="0" err="1"/>
              <a:t>with</a:t>
            </a:r>
            <a:r>
              <a:rPr lang="sv-SE" altLang="x-none" dirty="0"/>
              <a:t> </a:t>
            </a:r>
            <a:r>
              <a:rPr lang="sv-SE" altLang="x-none" dirty="0" err="1"/>
              <a:t>increasing</a:t>
            </a:r>
            <a:r>
              <a:rPr lang="sv-SE" altLang="x-none" dirty="0"/>
              <a:t> </a:t>
            </a:r>
            <a:r>
              <a:rPr lang="sv-SE" altLang="x-none" dirty="0" err="1"/>
              <a:t>value</a:t>
            </a:r>
            <a:r>
              <a:rPr lang="sv-SE" altLang="x-none" dirty="0"/>
              <a:t> and </a:t>
            </a:r>
            <a:r>
              <a:rPr lang="sv-SE" altLang="x-none" dirty="0" err="1"/>
              <a:t>minimize</a:t>
            </a:r>
            <a:r>
              <a:rPr lang="sv-SE" altLang="x-none" dirty="0"/>
              <a:t> the risk </a:t>
            </a:r>
            <a:r>
              <a:rPr lang="sv-SE" altLang="x-none" dirty="0" err="1"/>
              <a:t>of</a:t>
            </a:r>
            <a:r>
              <a:rPr lang="sv-SE" altLang="x-none" dirty="0"/>
              <a:t> </a:t>
            </a:r>
            <a:r>
              <a:rPr lang="sv-SE" altLang="x-none" dirty="0" err="1"/>
              <a:t>introducing</a:t>
            </a:r>
            <a:r>
              <a:rPr lang="sv-SE" altLang="x-none" dirty="0"/>
              <a:t> </a:t>
            </a:r>
            <a:r>
              <a:rPr lang="sv-SE" altLang="x-none" dirty="0" err="1"/>
              <a:t>waste</a:t>
            </a:r>
            <a:endParaRPr lang="sv-SE" altLang="x-none" dirty="0"/>
          </a:p>
          <a:p>
            <a:pPr>
              <a:spcBef>
                <a:spcPct val="0"/>
              </a:spcBef>
            </a:pPr>
            <a:r>
              <a:rPr lang="sv-SE" altLang="x-none" dirty="0" err="1"/>
              <a:t>What</a:t>
            </a:r>
            <a:r>
              <a:rPr lang="sv-SE" altLang="x-none" dirty="0"/>
              <a:t> do </a:t>
            </a:r>
            <a:r>
              <a:rPr lang="sv-SE" altLang="x-none" dirty="0" err="1"/>
              <a:t>we</a:t>
            </a:r>
            <a:r>
              <a:rPr lang="sv-SE" altLang="x-none" dirty="0"/>
              <a:t> </a:t>
            </a:r>
            <a:r>
              <a:rPr lang="sv-SE" altLang="x-none" dirty="0" err="1"/>
              <a:t>mean</a:t>
            </a:r>
            <a:r>
              <a:rPr lang="sv-SE" altLang="x-none" dirty="0"/>
              <a:t> by </a:t>
            </a:r>
            <a:r>
              <a:rPr lang="sv-SE" altLang="x-none" dirty="0" err="1"/>
              <a:t>micro-refactoring</a:t>
            </a:r>
            <a:r>
              <a:rPr lang="sv-SE" altLang="x-none" dirty="0"/>
              <a:t>: </a:t>
            </a:r>
            <a:r>
              <a:rPr lang="sv-SE" altLang="x-none" dirty="0" err="1"/>
              <a:t>Instead</a:t>
            </a:r>
            <a:r>
              <a:rPr lang="sv-SE" altLang="x-none" dirty="0"/>
              <a:t> </a:t>
            </a:r>
            <a:r>
              <a:rPr lang="sv-SE" altLang="x-none" dirty="0" err="1"/>
              <a:t>of</a:t>
            </a:r>
            <a:r>
              <a:rPr lang="sv-SE" altLang="x-none" dirty="0"/>
              <a:t> </a:t>
            </a:r>
            <a:r>
              <a:rPr lang="sv-SE" altLang="x-none" dirty="0" err="1"/>
              <a:t>refactoring</a:t>
            </a:r>
            <a:r>
              <a:rPr lang="sv-SE" altLang="x-none" dirty="0"/>
              <a:t> </a:t>
            </a:r>
            <a:r>
              <a:rPr lang="sv-SE" altLang="x-none" dirty="0" err="1"/>
              <a:t>architecture</a:t>
            </a:r>
            <a:r>
              <a:rPr lang="sv-SE" altLang="x-none" dirty="0"/>
              <a:t> or </a:t>
            </a:r>
            <a:r>
              <a:rPr lang="sv-SE" altLang="x-none" dirty="0" err="1"/>
              <a:t>organization</a:t>
            </a:r>
            <a:r>
              <a:rPr lang="sv-SE" altLang="x-none" dirty="0"/>
              <a:t> </a:t>
            </a:r>
            <a:r>
              <a:rPr lang="sv-SE" altLang="x-none" dirty="0" err="1"/>
              <a:t>separately</a:t>
            </a:r>
            <a:r>
              <a:rPr lang="sv-SE" altLang="x-none" dirty="0"/>
              <a:t>, </a:t>
            </a:r>
            <a:r>
              <a:rPr lang="sv-SE" altLang="x-none" dirty="0" err="1"/>
              <a:t>we</a:t>
            </a:r>
            <a:r>
              <a:rPr lang="sv-SE" altLang="x-none" dirty="0"/>
              <a:t> </a:t>
            </a:r>
            <a:r>
              <a:rPr lang="sv-SE" altLang="x-none" dirty="0" err="1"/>
              <a:t>would</a:t>
            </a:r>
            <a:r>
              <a:rPr lang="sv-SE" altLang="x-none" dirty="0"/>
              <a:t> like to do it in a combination – </a:t>
            </a:r>
            <a:r>
              <a:rPr lang="sv-SE" altLang="x-none" b="1" dirty="0" err="1"/>
              <a:t>that</a:t>
            </a:r>
            <a:r>
              <a:rPr lang="sv-SE" altLang="x-none" b="1" dirty="0"/>
              <a:t> is </a:t>
            </a:r>
            <a:r>
              <a:rPr lang="sv-SE" altLang="x-none" b="1" dirty="0" err="1"/>
              <a:t>something</a:t>
            </a:r>
            <a:r>
              <a:rPr lang="sv-SE" altLang="x-none" b="1" dirty="0"/>
              <a:t> no </a:t>
            </a:r>
            <a:r>
              <a:rPr lang="sv-SE" altLang="x-none" b="1" dirty="0" err="1"/>
              <a:t>one</a:t>
            </a:r>
            <a:r>
              <a:rPr lang="sv-SE" altLang="x-none" b="1" dirty="0"/>
              <a:t> </a:t>
            </a:r>
            <a:r>
              <a:rPr lang="sv-SE" altLang="x-none" b="1" dirty="0" err="1"/>
              <a:t>did</a:t>
            </a:r>
            <a:r>
              <a:rPr lang="sv-SE" altLang="x-none" b="1" dirty="0"/>
              <a:t> it </a:t>
            </a:r>
            <a:r>
              <a:rPr lang="sv-SE" altLang="x-none" b="1" dirty="0" err="1"/>
              <a:t>before</a:t>
            </a:r>
            <a:r>
              <a:rPr lang="sv-SE" altLang="x-none" b="1" dirty="0"/>
              <a:t>!</a:t>
            </a:r>
          </a:p>
          <a:p>
            <a:pPr>
              <a:spcBef>
                <a:spcPct val="0"/>
              </a:spcBef>
            </a:pPr>
            <a:r>
              <a:rPr lang="en-US" sz="1200" dirty="0"/>
              <a:t>Micro-refactoring (</a:t>
            </a:r>
            <a:r>
              <a:rPr lang="en-US" sz="1200" i="1" dirty="0"/>
              <a:t>in terms of removing the unnecessary connections) – the term micro refers to doing refactoring in small steps and not in a big bang</a:t>
            </a:r>
            <a:endParaRPr lang="sv-SE" altLang="x-none" b="1" dirty="0"/>
          </a:p>
          <a:p>
            <a:endParaRPr lang="en-US" dirty="0">
              <a:cs typeface="Calibri"/>
            </a:endParaRPr>
          </a:p>
        </p:txBody>
      </p:sp>
      <p:sp>
        <p:nvSpPr>
          <p:cNvPr id="4" name="Slide Number Placeholder 3"/>
          <p:cNvSpPr>
            <a:spLocks noGrp="1"/>
          </p:cNvSpPr>
          <p:nvPr>
            <p:ph type="sldNum" sz="quarter" idx="5"/>
          </p:nvPr>
        </p:nvSpPr>
        <p:spPr/>
        <p:txBody>
          <a:bodyPr/>
          <a:lstStyle/>
          <a:p>
            <a:fld id="{7D83B6B4-F0B2-F74D-A03B-7DE7EE3AF41F}" type="slidenum">
              <a:rPr lang="en-US" smtClean="0"/>
              <a:t>6</a:t>
            </a:fld>
            <a:endParaRPr lang="en-US"/>
          </a:p>
        </p:txBody>
      </p:sp>
    </p:spTree>
    <p:extLst>
      <p:ext uri="{BB962C8B-B14F-4D97-AF65-F5344CB8AC3E}">
        <p14:creationId xmlns:p14="http://schemas.microsoft.com/office/powerpoint/2010/main" val="38262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altLang="x-none"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62B115BA-F372-2840-91EF-AAEBE5DC4310}" type="slidenum">
              <a:rPr lang="en-US" altLang="x-none"/>
              <a:pPr fontAlgn="base">
                <a:spcBef>
                  <a:spcPct val="0"/>
                </a:spcBef>
                <a:spcAft>
                  <a:spcPct val="0"/>
                </a:spcAft>
              </a:pPr>
              <a:t>7</a:t>
            </a:fld>
            <a:endParaRPr lang="en-US" altLang="x-none"/>
          </a:p>
        </p:txBody>
      </p:sp>
    </p:spTree>
    <p:extLst>
      <p:ext uri="{BB962C8B-B14F-4D97-AF65-F5344CB8AC3E}">
        <p14:creationId xmlns:p14="http://schemas.microsoft.com/office/powerpoint/2010/main" val="134183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find whether meeting or documentation is more cost effective, efficient, satisfactory, trustworthy etc. any/all the value aspects OR in other words, which one introduces waste instead of value like wastes time, effort, non-productive </a:t>
            </a:r>
            <a:r>
              <a:rPr lang="en-US" dirty="0" err="1"/>
              <a:t>etc</a:t>
            </a:r>
            <a:r>
              <a:rPr lang="en-US" dirty="0"/>
              <a:t> as examples of waste </a:t>
            </a:r>
          </a:p>
          <a:p>
            <a:r>
              <a:rPr lang="en-US" dirty="0"/>
              <a:t>Then make an informed decision, so managers do not add ways to the existing ones, rather remove the unproductive alternatives</a:t>
            </a:r>
          </a:p>
        </p:txBody>
      </p:sp>
      <p:sp>
        <p:nvSpPr>
          <p:cNvPr id="4" name="Slide Number Placeholder 3"/>
          <p:cNvSpPr>
            <a:spLocks noGrp="1"/>
          </p:cNvSpPr>
          <p:nvPr>
            <p:ph type="sldNum" sz="quarter" idx="5"/>
          </p:nvPr>
        </p:nvSpPr>
        <p:spPr/>
        <p:txBody>
          <a:bodyPr/>
          <a:lstStyle/>
          <a:p>
            <a:fld id="{7D83B6B4-F0B2-F74D-A03B-7DE7EE3AF41F}" type="slidenum">
              <a:rPr lang="en-US" smtClean="0"/>
              <a:t>8</a:t>
            </a:fld>
            <a:endParaRPr lang="en-US"/>
          </a:p>
        </p:txBody>
      </p:sp>
    </p:spTree>
    <p:extLst>
      <p:ext uri="{BB962C8B-B14F-4D97-AF65-F5344CB8AC3E}">
        <p14:creationId xmlns:p14="http://schemas.microsoft.com/office/powerpoint/2010/main" val="50535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Using </a:t>
            </a:r>
            <a:r>
              <a:rPr lang="en-GB" sz="1200" kern="1200" dirty="0">
                <a:solidFill>
                  <a:schemeClr val="tx1"/>
                </a:solidFill>
                <a:effectLst/>
                <a:latin typeface="+mn-lt"/>
                <a:ea typeface="+mn-ea"/>
                <a:cs typeface="+mn-cs"/>
              </a:rPr>
              <a:t>industry-academia collaboration model….the vision is to develop…</a:t>
            </a:r>
          </a:p>
          <a:p>
            <a:r>
              <a:rPr lang="en-GB" sz="1200" kern="1200" dirty="0">
                <a:solidFill>
                  <a:schemeClr val="tx1"/>
                </a:solidFill>
                <a:effectLst/>
                <a:latin typeface="+mn-lt"/>
                <a:ea typeface="+mn-ea"/>
                <a:cs typeface="+mn-cs"/>
              </a:rPr>
              <a:t>Part of the research is to find value/waste constructs in the light of state of the art and practice as well as the metrics to evaluate the process of refactoring itself as well as the outcome of the refactoring</a:t>
            </a:r>
            <a:endParaRPr lang="en-US" dirty="0">
              <a:cs typeface="Calibri"/>
            </a:endParaRPr>
          </a:p>
          <a:p>
            <a:r>
              <a:rPr lang="en-US" dirty="0">
                <a:cs typeface="Calibri"/>
              </a:rPr>
              <a:t>Refactoring Architecture and Organization AND continuously measure how changes impact the interfaces (and amount, goodness of them)…. Seeing e.g. if a change gave better or worse results... same for changes to organization... or architecture... </a:t>
            </a:r>
            <a:endParaRPr lang="en-US" dirty="0"/>
          </a:p>
        </p:txBody>
      </p:sp>
      <p:sp>
        <p:nvSpPr>
          <p:cNvPr id="4" name="Slide Number Placeholder 3"/>
          <p:cNvSpPr>
            <a:spLocks noGrp="1"/>
          </p:cNvSpPr>
          <p:nvPr>
            <p:ph type="sldNum" sz="quarter" idx="5"/>
          </p:nvPr>
        </p:nvSpPr>
        <p:spPr/>
        <p:txBody>
          <a:bodyPr/>
          <a:lstStyle/>
          <a:p>
            <a:fld id="{7D83B6B4-F0B2-F74D-A03B-7DE7EE3AF41F}" type="slidenum">
              <a:rPr lang="en-US" smtClean="0"/>
              <a:t>9</a:t>
            </a:fld>
            <a:endParaRPr lang="en-US"/>
          </a:p>
        </p:txBody>
      </p:sp>
    </p:spTree>
    <p:extLst>
      <p:ext uri="{BB962C8B-B14F-4D97-AF65-F5344CB8AC3E}">
        <p14:creationId xmlns:p14="http://schemas.microsoft.com/office/powerpoint/2010/main" val="386776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Click to edit Master subtitle style</a:t>
            </a:r>
          </a:p>
        </p:txBody>
      </p:sp>
    </p:spTree>
    <p:extLst>
      <p:ext uri="{BB962C8B-B14F-4D97-AF65-F5344CB8AC3E}">
        <p14:creationId xmlns:p14="http://schemas.microsoft.com/office/powerpoint/2010/main" val="102895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3200"/>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Platshållare för innehåll 2"/>
          <p:cNvSpPr>
            <a:spLocks noGrp="1"/>
          </p:cNvSpPr>
          <p:nvPr>
            <p:ph idx="1"/>
          </p:nvPr>
        </p:nvSpPr>
        <p:spPr/>
        <p:txBody>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92670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2"/>
            <a:ext cx="10515600" cy="2852737"/>
          </a:xfrm>
        </p:spPr>
        <p:txBody>
          <a:bodyPr anchor="b"/>
          <a:lstStyle>
            <a:lvl1pPr>
              <a:defRPr sz="6000"/>
            </a:lvl1pPr>
          </a:lstStyle>
          <a:p>
            <a:r>
              <a:rPr lang="sv-SE"/>
              <a:t>Click to edit Master title style</a:t>
            </a:r>
          </a:p>
        </p:txBody>
      </p:sp>
      <p:sp>
        <p:nvSpPr>
          <p:cNvPr id="3" name="Platshållare för text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Click to edit Master text styles</a:t>
            </a:r>
          </a:p>
        </p:txBody>
      </p:sp>
    </p:spTree>
    <p:extLst>
      <p:ext uri="{BB962C8B-B14F-4D97-AF65-F5344CB8AC3E}">
        <p14:creationId xmlns:p14="http://schemas.microsoft.com/office/powerpoint/2010/main" val="156150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3200"/>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Platshållare för innehåll 2"/>
          <p:cNvSpPr>
            <a:spLocks noGrp="1"/>
          </p:cNvSpPr>
          <p:nvPr>
            <p:ph sz="half" idx="1"/>
          </p:nvPr>
        </p:nvSpPr>
        <p:spPr>
          <a:xfrm>
            <a:off x="838200" y="1825625"/>
            <a:ext cx="5181600" cy="435133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Platshållare för innehåll 3"/>
          <p:cNvSpPr>
            <a:spLocks noGrp="1"/>
          </p:cNvSpPr>
          <p:nvPr>
            <p:ph sz="half" idx="2"/>
          </p:nvPr>
        </p:nvSpPr>
        <p:spPr>
          <a:xfrm>
            <a:off x="6172200" y="1825625"/>
            <a:ext cx="5181600" cy="435133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204591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9"/>
            <a:ext cx="10515600" cy="1325563"/>
          </a:xfrm>
        </p:spPr>
        <p:txBody>
          <a:bodyPr>
            <a:normAutofit/>
          </a:bodyPr>
          <a:lstStyle>
            <a:lvl1pPr>
              <a:defRPr sz="3200"/>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Click to edit Master text styles</a:t>
            </a:r>
          </a:p>
        </p:txBody>
      </p:sp>
      <p:sp>
        <p:nvSpPr>
          <p:cNvPr id="4" name="Platshållare för innehåll 3"/>
          <p:cNvSpPr>
            <a:spLocks noGrp="1"/>
          </p:cNvSpPr>
          <p:nvPr>
            <p:ph sz="half" idx="2"/>
          </p:nvPr>
        </p:nvSpPr>
        <p:spPr>
          <a:xfrm>
            <a:off x="839789" y="2505075"/>
            <a:ext cx="5157787" cy="368458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Platshållare för text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Click to edit Master text styles</a:t>
            </a:r>
          </a:p>
        </p:txBody>
      </p:sp>
      <p:sp>
        <p:nvSpPr>
          <p:cNvPr id="6" name="Platshållare för innehåll 5"/>
          <p:cNvSpPr>
            <a:spLocks noGrp="1"/>
          </p:cNvSpPr>
          <p:nvPr>
            <p:ph sz="quarter" idx="4"/>
          </p:nvPr>
        </p:nvSpPr>
        <p:spPr>
          <a:xfrm>
            <a:off x="6172202" y="2505075"/>
            <a:ext cx="5183188" cy="368458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20582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3200"/>
            </a:lvl1pPr>
          </a:lstStyle>
          <a:p>
            <a:r>
              <a:rPr lang="sv-SE"/>
              <a:t>Click to edit Master title style</a:t>
            </a:r>
          </a:p>
        </p:txBody>
      </p:sp>
    </p:spTree>
    <p:extLst>
      <p:ext uri="{BB962C8B-B14F-4D97-AF65-F5344CB8AC3E}">
        <p14:creationId xmlns:p14="http://schemas.microsoft.com/office/powerpoint/2010/main" val="178494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0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1092820"/>
            <a:ext cx="3932237" cy="1600200"/>
          </a:xfrm>
        </p:spPr>
        <p:txBody>
          <a:bodyPr anchor="b"/>
          <a:lstStyle>
            <a:lvl1pPr>
              <a:defRPr sz="3200"/>
            </a:lvl1pPr>
          </a:lstStyle>
          <a:p>
            <a:r>
              <a:rPr lang="sv-SE"/>
              <a:t>Click to edit Master title style</a:t>
            </a:r>
            <a:endParaRPr lang="sv-SE" dirty="0"/>
          </a:p>
        </p:txBody>
      </p:sp>
      <p:sp>
        <p:nvSpPr>
          <p:cNvPr id="3" name="Platshållare för innehåll 2"/>
          <p:cNvSpPr>
            <a:spLocks noGrp="1"/>
          </p:cNvSpPr>
          <p:nvPr>
            <p:ph idx="1"/>
          </p:nvPr>
        </p:nvSpPr>
        <p:spPr>
          <a:xfrm>
            <a:off x="5183188" y="1092820"/>
            <a:ext cx="6172200" cy="53225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Platshållare för text 3"/>
          <p:cNvSpPr>
            <a:spLocks noGrp="1"/>
          </p:cNvSpPr>
          <p:nvPr>
            <p:ph type="body" sz="half" idx="2"/>
          </p:nvPr>
        </p:nvSpPr>
        <p:spPr>
          <a:xfrm>
            <a:off x="839788" y="260381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a:t>Click to edit Master text styles</a:t>
            </a:r>
          </a:p>
        </p:txBody>
      </p:sp>
    </p:spTree>
    <p:extLst>
      <p:ext uri="{BB962C8B-B14F-4D97-AF65-F5344CB8AC3E}">
        <p14:creationId xmlns:p14="http://schemas.microsoft.com/office/powerpoint/2010/main" val="9003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092" y="987425"/>
            <a:ext cx="3932237" cy="1600200"/>
          </a:xfrm>
        </p:spPr>
        <p:txBody>
          <a:bodyPr anchor="b"/>
          <a:lstStyle>
            <a:lvl1pPr>
              <a:defRPr sz="3200"/>
            </a:lvl1pPr>
          </a:lstStyle>
          <a:p>
            <a:r>
              <a:rPr lang="sv-SE"/>
              <a:t>Click to edit Master title style</a:t>
            </a:r>
          </a:p>
        </p:txBody>
      </p:sp>
      <p:sp>
        <p:nvSpPr>
          <p:cNvPr id="3" name="Platshållare för bild 2"/>
          <p:cNvSpPr>
            <a:spLocks noGrp="1"/>
          </p:cNvSpPr>
          <p:nvPr>
            <p:ph type="pic" idx="1"/>
          </p:nvPr>
        </p:nvSpPr>
        <p:spPr>
          <a:xfrm>
            <a:off x="5183188" y="987428"/>
            <a:ext cx="6172200" cy="5517183"/>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sv-SE"/>
              <a:t>Drag picture to placeholder or click icon to add</a:t>
            </a:r>
          </a:p>
        </p:txBody>
      </p:sp>
      <p:sp>
        <p:nvSpPr>
          <p:cNvPr id="4" name="Platshållare för text 3"/>
          <p:cNvSpPr>
            <a:spLocks noGrp="1"/>
          </p:cNvSpPr>
          <p:nvPr>
            <p:ph type="body" sz="half" idx="2"/>
          </p:nvPr>
        </p:nvSpPr>
        <p:spPr>
          <a:xfrm>
            <a:off x="839092" y="269302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a:t>Click to edit Master text styles</a:t>
            </a:r>
          </a:p>
        </p:txBody>
      </p:sp>
    </p:spTree>
    <p:extLst>
      <p:ext uri="{BB962C8B-B14F-4D97-AF65-F5344CB8AC3E}">
        <p14:creationId xmlns:p14="http://schemas.microsoft.com/office/powerpoint/2010/main" val="136841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983460"/>
            <a:ext cx="10515600" cy="503999"/>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838200" y="1825628"/>
            <a:ext cx="10515600" cy="467999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1600" y="3240024"/>
            <a:ext cx="3200400" cy="3617976"/>
          </a:xfrm>
          <a:prstGeom prst="rect">
            <a:avLst/>
          </a:prstGeom>
        </p:spPr>
      </p:pic>
      <p:pic>
        <p:nvPicPr>
          <p:cNvPr id="10" name="Bildobjekt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1725" y="102844"/>
            <a:ext cx="1805707" cy="863599"/>
          </a:xfrm>
          <a:prstGeom prst="rect">
            <a:avLst/>
          </a:prstGeom>
        </p:spPr>
      </p:pic>
      <p:pic>
        <p:nvPicPr>
          <p:cNvPr id="11" name="Bildobjekt 10" descr="bth.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573" y="102843"/>
            <a:ext cx="863599" cy="863599"/>
          </a:xfrm>
          <a:prstGeom prst="rect">
            <a:avLst/>
          </a:prstGeom>
        </p:spPr>
      </p:pic>
    </p:spTree>
    <p:extLst>
      <p:ext uri="{BB962C8B-B14F-4D97-AF65-F5344CB8AC3E}">
        <p14:creationId xmlns:p14="http://schemas.microsoft.com/office/powerpoint/2010/main" val="34543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1895" y="1214439"/>
            <a:ext cx="10668000" cy="2387600"/>
          </a:xfrm>
        </p:spPr>
        <p:txBody>
          <a:bodyPr>
            <a:normAutofit/>
          </a:bodyPr>
          <a:lstStyle/>
          <a:p>
            <a:pPr>
              <a:spcBef>
                <a:spcPct val="50000"/>
              </a:spcBef>
            </a:pPr>
            <a:r>
              <a:rPr lang="en-US" sz="4400" dirty="0">
                <a:latin typeface="Calibri"/>
                <a:cs typeface="Calibri"/>
              </a:rPr>
              <a:t>Scaling Agile through micro-refactoring of architecture and organization</a:t>
            </a:r>
            <a:endParaRPr lang="en-US" dirty="0"/>
          </a:p>
        </p:txBody>
      </p:sp>
      <p:sp>
        <p:nvSpPr>
          <p:cNvPr id="3" name="Underrubrik 2"/>
          <p:cNvSpPr>
            <a:spLocks noGrp="1"/>
          </p:cNvSpPr>
          <p:nvPr>
            <p:ph type="subTitle" idx="1"/>
          </p:nvPr>
        </p:nvSpPr>
        <p:spPr/>
        <p:txBody>
          <a:bodyPr>
            <a:noAutofit/>
          </a:bodyPr>
          <a:lstStyle/>
          <a:p>
            <a:r>
              <a:rPr lang="en-US" dirty="0" err="1">
                <a:cs typeface="Calibri"/>
              </a:rPr>
              <a:t>Binish</a:t>
            </a:r>
            <a:r>
              <a:rPr lang="en-US" dirty="0">
                <a:cs typeface="Calibri"/>
              </a:rPr>
              <a:t> Tanveer</a:t>
            </a:r>
          </a:p>
          <a:p>
            <a:r>
              <a:rPr lang="en-US" dirty="0">
                <a:cs typeface="Calibri"/>
              </a:rPr>
              <a:t>Blekinge Institute of Technology</a:t>
            </a:r>
          </a:p>
          <a:p>
            <a:r>
              <a:rPr lang="en-US" dirty="0">
                <a:cs typeface="Calibri"/>
              </a:rPr>
              <a:t>2020-09-17</a:t>
            </a:r>
            <a:br>
              <a:rPr lang="en-US" dirty="0">
                <a:cs typeface="Calibri"/>
              </a:rPr>
            </a:br>
            <a:endParaRPr lang="sv-SE" dirty="0"/>
          </a:p>
        </p:txBody>
      </p:sp>
      <p:pic>
        <p:nvPicPr>
          <p:cNvPr id="5" name="Picture 4">
            <a:extLst>
              <a:ext uri="{FF2B5EF4-FFF2-40B4-BE49-F238E27FC236}">
                <a16:creationId xmlns:a16="http://schemas.microsoft.com/office/drawing/2014/main" id="{2A7BB135-1049-914E-9400-597075BADD97}"/>
              </a:ext>
            </a:extLst>
          </p:cNvPr>
          <p:cNvPicPr>
            <a:picLocks noChangeAspect="1"/>
          </p:cNvPicPr>
          <p:nvPr/>
        </p:nvPicPr>
        <p:blipFill>
          <a:blip r:embed="rId3"/>
          <a:stretch>
            <a:fillRect/>
          </a:stretch>
        </p:blipFill>
        <p:spPr>
          <a:xfrm>
            <a:off x="0" y="5532120"/>
            <a:ext cx="2634541" cy="1325880"/>
          </a:xfrm>
          <a:prstGeom prst="rect">
            <a:avLst/>
          </a:prstGeom>
        </p:spPr>
      </p:pic>
    </p:spTree>
    <p:extLst>
      <p:ext uri="{BB962C8B-B14F-4D97-AF65-F5344CB8AC3E}">
        <p14:creationId xmlns:p14="http://schemas.microsoft.com/office/powerpoint/2010/main" val="68623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BB9C-507A-514B-8C1D-A66CF540A475}"/>
              </a:ext>
            </a:extLst>
          </p:cNvPr>
          <p:cNvSpPr>
            <a:spLocks noGrp="1"/>
          </p:cNvSpPr>
          <p:nvPr>
            <p:ph type="title"/>
          </p:nvPr>
        </p:nvSpPr>
        <p:spPr/>
        <p:txBody>
          <a:bodyPr>
            <a:noAutofit/>
          </a:bodyPr>
          <a:lstStyle/>
          <a:p>
            <a:r>
              <a:rPr lang="en-US" sz="3200" b="1" dirty="0"/>
              <a:t>Benefits</a:t>
            </a:r>
          </a:p>
        </p:txBody>
      </p:sp>
      <p:sp>
        <p:nvSpPr>
          <p:cNvPr id="3" name="Content Placeholder 2">
            <a:extLst>
              <a:ext uri="{FF2B5EF4-FFF2-40B4-BE49-F238E27FC236}">
                <a16:creationId xmlns:a16="http://schemas.microsoft.com/office/drawing/2014/main" id="{89A0D591-5CE2-2C43-9744-9FB29B25D41C}"/>
              </a:ext>
            </a:extLst>
          </p:cNvPr>
          <p:cNvSpPr>
            <a:spLocks noGrp="1"/>
          </p:cNvSpPr>
          <p:nvPr>
            <p:ph idx="1"/>
          </p:nvPr>
        </p:nvSpPr>
        <p:spPr>
          <a:xfrm>
            <a:off x="838200" y="1825628"/>
            <a:ext cx="11241505" cy="4819012"/>
          </a:xfrm>
        </p:spPr>
        <p:txBody>
          <a:bodyPr>
            <a:normAutofit/>
          </a:bodyPr>
          <a:lstStyle/>
          <a:p>
            <a:r>
              <a:rPr lang="en-US" dirty="0"/>
              <a:t>Long term</a:t>
            </a:r>
          </a:p>
          <a:p>
            <a:pPr lvl="1"/>
            <a:r>
              <a:rPr lang="en-US" dirty="0"/>
              <a:t>Enable organizations to continuously change and improve </a:t>
            </a:r>
          </a:p>
          <a:p>
            <a:pPr lvl="2"/>
            <a:r>
              <a:rPr lang="en-US" dirty="0"/>
              <a:t>In terms of identification and removal of waste </a:t>
            </a:r>
          </a:p>
          <a:p>
            <a:pPr lvl="1"/>
            <a:r>
              <a:rPr lang="en-US" dirty="0"/>
              <a:t>Enable managers to take informed decisions </a:t>
            </a:r>
          </a:p>
          <a:p>
            <a:pPr lvl="2"/>
            <a:r>
              <a:rPr lang="en-US" dirty="0"/>
              <a:t>Measure the impact of value/waste and remove the ways that generate waste</a:t>
            </a:r>
          </a:p>
          <a:p>
            <a:pPr lvl="1"/>
            <a:r>
              <a:rPr lang="en-US" dirty="0"/>
              <a:t>Enable organizations to use the developed framework </a:t>
            </a:r>
          </a:p>
          <a:p>
            <a:pPr lvl="2"/>
            <a:r>
              <a:rPr lang="en-US" dirty="0"/>
              <a:t>To perform assessments of existing complex network of ways and improve it</a:t>
            </a:r>
          </a:p>
          <a:p>
            <a:r>
              <a:rPr lang="en-US" dirty="0"/>
              <a:t>Short term</a:t>
            </a:r>
          </a:p>
          <a:p>
            <a:pPr lvl="1"/>
            <a:r>
              <a:rPr lang="en-US" dirty="0"/>
              <a:t>Increased awareness and transparency </a:t>
            </a:r>
          </a:p>
          <a:p>
            <a:pPr lvl="2"/>
            <a:r>
              <a:rPr lang="en-US" dirty="0"/>
              <a:t>of the existing ways of working and their alternatives through visualization. </a:t>
            </a:r>
          </a:p>
          <a:p>
            <a:pPr lvl="1"/>
            <a:r>
              <a:rPr lang="en-US" dirty="0"/>
              <a:t>Availability of impact analysis of different ways </a:t>
            </a:r>
          </a:p>
          <a:p>
            <a:pPr lvl="2"/>
            <a:r>
              <a:rPr lang="en-US" dirty="0"/>
              <a:t>on value/waste construct at any given point of time.</a:t>
            </a:r>
          </a:p>
        </p:txBody>
      </p:sp>
    </p:spTree>
    <p:extLst>
      <p:ext uri="{BB962C8B-B14F-4D97-AF65-F5344CB8AC3E}">
        <p14:creationId xmlns:p14="http://schemas.microsoft.com/office/powerpoint/2010/main" val="277059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53CF4F-7E6E-564A-AD8F-9C8EEB6B68E5}"/>
              </a:ext>
            </a:extLst>
          </p:cNvPr>
          <p:cNvPicPr>
            <a:picLocks noChangeAspect="1"/>
          </p:cNvPicPr>
          <p:nvPr/>
        </p:nvPicPr>
        <p:blipFill>
          <a:blip r:embed="rId3">
            <a:alphaModFix amt="35000"/>
          </a:blip>
          <a:stretch>
            <a:fillRect/>
          </a:stretch>
        </p:blipFill>
        <p:spPr>
          <a:xfrm>
            <a:off x="2912511" y="2240280"/>
            <a:ext cx="6366978" cy="4152376"/>
          </a:xfrm>
          <a:prstGeom prst="rect">
            <a:avLst/>
          </a:prstGeom>
        </p:spPr>
      </p:pic>
      <p:sp>
        <p:nvSpPr>
          <p:cNvPr id="6" name="Rectangle 5">
            <a:extLst>
              <a:ext uri="{FF2B5EF4-FFF2-40B4-BE49-F238E27FC236}">
                <a16:creationId xmlns:a16="http://schemas.microsoft.com/office/drawing/2014/main" id="{353E409D-D4ED-9944-BCCA-B02D2ED2ED2E}"/>
              </a:ext>
            </a:extLst>
          </p:cNvPr>
          <p:cNvSpPr/>
          <p:nvPr/>
        </p:nvSpPr>
        <p:spPr>
          <a:xfrm>
            <a:off x="5268066" y="2065207"/>
            <a:ext cx="1884510" cy="529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Ways of working</a:t>
            </a:r>
          </a:p>
        </p:txBody>
      </p:sp>
      <p:sp>
        <p:nvSpPr>
          <p:cNvPr id="5" name="Title 1">
            <a:extLst>
              <a:ext uri="{FF2B5EF4-FFF2-40B4-BE49-F238E27FC236}">
                <a16:creationId xmlns:a16="http://schemas.microsoft.com/office/drawing/2014/main" id="{FDCBDACA-5CE1-584F-B8C2-B8B11E638B2E}"/>
              </a:ext>
            </a:extLst>
          </p:cNvPr>
          <p:cNvSpPr>
            <a:spLocks noGrp="1"/>
          </p:cNvSpPr>
          <p:nvPr>
            <p:ph type="title"/>
          </p:nvPr>
        </p:nvSpPr>
        <p:spPr>
          <a:xfrm>
            <a:off x="838200" y="983460"/>
            <a:ext cx="10515600" cy="503999"/>
          </a:xfrm>
        </p:spPr>
        <p:txBody>
          <a:bodyPr>
            <a:noAutofit/>
          </a:bodyPr>
          <a:lstStyle/>
          <a:p>
            <a:pPr algn="ctr"/>
            <a:r>
              <a:rPr lang="en-US" sz="3200" b="1" dirty="0"/>
              <a:t>Questions</a:t>
            </a:r>
          </a:p>
        </p:txBody>
      </p:sp>
    </p:spTree>
    <p:extLst>
      <p:ext uri="{BB962C8B-B14F-4D97-AF65-F5344CB8AC3E}">
        <p14:creationId xmlns:p14="http://schemas.microsoft.com/office/powerpoint/2010/main" val="70492921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1895" y="1214439"/>
            <a:ext cx="10668000" cy="2387600"/>
          </a:xfrm>
        </p:spPr>
        <p:txBody>
          <a:bodyPr>
            <a:normAutofit/>
          </a:bodyPr>
          <a:lstStyle/>
          <a:p>
            <a:pPr>
              <a:spcBef>
                <a:spcPct val="50000"/>
              </a:spcBef>
            </a:pPr>
            <a:r>
              <a:rPr lang="en-US" sz="4400" dirty="0">
                <a:latin typeface="Calibri"/>
                <a:cs typeface="Calibri"/>
              </a:rPr>
              <a:t>Thank you!</a:t>
            </a:r>
            <a:br>
              <a:rPr lang="en-US" sz="4400" dirty="0">
                <a:latin typeface="Calibri"/>
                <a:cs typeface="Calibri"/>
              </a:rPr>
            </a:br>
            <a:r>
              <a:rPr lang="en-US" sz="4000" dirty="0">
                <a:solidFill>
                  <a:schemeClr val="tx1">
                    <a:lumMod val="50000"/>
                    <a:lumOff val="50000"/>
                  </a:schemeClr>
                </a:solidFill>
                <a:latin typeface="Calibri"/>
                <a:cs typeface="Calibri"/>
              </a:rPr>
              <a:t>Scaling Agile through micro-refactoring of architecture and organization</a:t>
            </a:r>
            <a:endParaRPr lang="en-US" dirty="0">
              <a:solidFill>
                <a:schemeClr val="tx1">
                  <a:lumMod val="50000"/>
                  <a:lumOff val="50000"/>
                </a:schemeClr>
              </a:solidFill>
            </a:endParaRPr>
          </a:p>
        </p:txBody>
      </p:sp>
      <p:sp>
        <p:nvSpPr>
          <p:cNvPr id="3" name="Underrubrik 2"/>
          <p:cNvSpPr>
            <a:spLocks noGrp="1"/>
          </p:cNvSpPr>
          <p:nvPr>
            <p:ph type="subTitle" idx="1"/>
          </p:nvPr>
        </p:nvSpPr>
        <p:spPr/>
        <p:txBody>
          <a:bodyPr>
            <a:noAutofit/>
          </a:bodyPr>
          <a:lstStyle/>
          <a:p>
            <a:r>
              <a:rPr lang="en-US" dirty="0" err="1">
                <a:cs typeface="Calibri"/>
              </a:rPr>
              <a:t>Binish</a:t>
            </a:r>
            <a:r>
              <a:rPr lang="en-US" dirty="0">
                <a:cs typeface="Calibri"/>
              </a:rPr>
              <a:t> Tanveer</a:t>
            </a:r>
          </a:p>
          <a:p>
            <a:r>
              <a:rPr lang="en-US" dirty="0" err="1">
                <a:cs typeface="Calibri"/>
              </a:rPr>
              <a:t>bta@bth.se</a:t>
            </a:r>
            <a:endParaRPr lang="en-US" dirty="0">
              <a:cs typeface="Calibri"/>
            </a:endParaRPr>
          </a:p>
          <a:p>
            <a:br>
              <a:rPr lang="en-US" dirty="0">
                <a:cs typeface="Calibri"/>
              </a:rPr>
            </a:br>
            <a:endParaRPr lang="sv-SE" dirty="0"/>
          </a:p>
        </p:txBody>
      </p:sp>
      <p:pic>
        <p:nvPicPr>
          <p:cNvPr id="5" name="Picture 4">
            <a:extLst>
              <a:ext uri="{FF2B5EF4-FFF2-40B4-BE49-F238E27FC236}">
                <a16:creationId xmlns:a16="http://schemas.microsoft.com/office/drawing/2014/main" id="{E0CC6BE6-A953-CD43-A756-F6221E3366DF}"/>
              </a:ext>
            </a:extLst>
          </p:cNvPr>
          <p:cNvPicPr>
            <a:picLocks noChangeAspect="1"/>
          </p:cNvPicPr>
          <p:nvPr/>
        </p:nvPicPr>
        <p:blipFill>
          <a:blip r:embed="rId3"/>
          <a:stretch>
            <a:fillRect/>
          </a:stretch>
        </p:blipFill>
        <p:spPr>
          <a:xfrm>
            <a:off x="0" y="5532120"/>
            <a:ext cx="2634541" cy="1325880"/>
          </a:xfrm>
          <a:prstGeom prst="rect">
            <a:avLst/>
          </a:prstGeom>
        </p:spPr>
      </p:pic>
    </p:spTree>
    <p:extLst>
      <p:ext uri="{BB962C8B-B14F-4D97-AF65-F5344CB8AC3E}">
        <p14:creationId xmlns:p14="http://schemas.microsoft.com/office/powerpoint/2010/main" val="390124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C35FDB-3087-C048-BE7C-47C50F7950AA}"/>
              </a:ext>
            </a:extLst>
          </p:cNvPr>
          <p:cNvSpPr>
            <a:spLocks noGrp="1"/>
          </p:cNvSpPr>
          <p:nvPr>
            <p:ph type="title"/>
          </p:nvPr>
        </p:nvSpPr>
        <p:spPr>
          <a:xfrm>
            <a:off x="838200" y="983460"/>
            <a:ext cx="10515600" cy="503999"/>
          </a:xfrm>
        </p:spPr>
        <p:txBody>
          <a:bodyPr>
            <a:noAutofit/>
          </a:bodyPr>
          <a:lstStyle/>
          <a:p>
            <a:r>
              <a:rPr lang="en-US" sz="3200" dirty="0"/>
              <a:t>Scaling agile (the core problem)</a:t>
            </a:r>
          </a:p>
        </p:txBody>
      </p:sp>
      <p:grpSp>
        <p:nvGrpSpPr>
          <p:cNvPr id="2" name="Group 1">
            <a:extLst>
              <a:ext uri="{FF2B5EF4-FFF2-40B4-BE49-F238E27FC236}">
                <a16:creationId xmlns:a16="http://schemas.microsoft.com/office/drawing/2014/main" id="{0E0E97AF-77D3-7649-A17C-A80A79ACEE3C}"/>
              </a:ext>
            </a:extLst>
          </p:cNvPr>
          <p:cNvGrpSpPr/>
          <p:nvPr/>
        </p:nvGrpSpPr>
        <p:grpSpPr>
          <a:xfrm>
            <a:off x="333928" y="1772817"/>
            <a:ext cx="11148210" cy="4683227"/>
            <a:chOff x="333928" y="1772817"/>
            <a:chExt cx="11148210" cy="4683227"/>
          </a:xfrm>
        </p:grpSpPr>
        <p:pic>
          <p:nvPicPr>
            <p:cNvPr id="3" name="Picture 2">
              <a:extLst>
                <a:ext uri="{FF2B5EF4-FFF2-40B4-BE49-F238E27FC236}">
                  <a16:creationId xmlns:a16="http://schemas.microsoft.com/office/drawing/2014/main" id="{5F6E9722-3D93-0A41-A556-50835A5D8037}"/>
                </a:ext>
              </a:extLst>
            </p:cNvPr>
            <p:cNvPicPr>
              <a:picLocks noChangeAspect="1"/>
            </p:cNvPicPr>
            <p:nvPr/>
          </p:nvPicPr>
          <p:blipFill>
            <a:blip r:embed="rId3"/>
            <a:stretch>
              <a:fillRect/>
            </a:stretch>
          </p:blipFill>
          <p:spPr>
            <a:xfrm>
              <a:off x="1524000" y="1772817"/>
              <a:ext cx="9144000" cy="4683227"/>
            </a:xfrm>
            <a:prstGeom prst="rect">
              <a:avLst/>
            </a:prstGeom>
          </p:spPr>
        </p:pic>
        <p:sp>
          <p:nvSpPr>
            <p:cNvPr id="6" name="Left Arrow Callout 5">
              <a:extLst>
                <a:ext uri="{FF2B5EF4-FFF2-40B4-BE49-F238E27FC236}">
                  <a16:creationId xmlns:a16="http://schemas.microsoft.com/office/drawing/2014/main" id="{C75D81C4-326D-DF4C-A013-65F45C48D120}"/>
                </a:ext>
              </a:extLst>
            </p:cNvPr>
            <p:cNvSpPr/>
            <p:nvPr/>
          </p:nvSpPr>
          <p:spPr>
            <a:xfrm>
              <a:off x="9426848" y="3023565"/>
              <a:ext cx="2055290" cy="2181727"/>
            </a:xfrm>
            <a:prstGeom prst="leftArrow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Assets</a:t>
              </a:r>
            </a:p>
            <a:p>
              <a:pPr algn="ctr"/>
              <a:r>
                <a:rPr lang="en-US" dirty="0"/>
                <a:t>Teams</a:t>
              </a:r>
            </a:p>
            <a:p>
              <a:pPr algn="ctr"/>
              <a:r>
                <a:rPr lang="en-US" dirty="0"/>
                <a:t>Tools</a:t>
              </a:r>
            </a:p>
            <a:p>
              <a:pPr algn="ctr"/>
              <a:r>
                <a:rPr lang="en-US" dirty="0"/>
                <a:t>Models</a:t>
              </a:r>
            </a:p>
            <a:p>
              <a:pPr algn="ctr"/>
              <a:r>
                <a:rPr lang="en-US" dirty="0"/>
                <a:t>Regulations</a:t>
              </a:r>
            </a:p>
            <a:p>
              <a:pPr algn="ctr"/>
              <a:r>
                <a:rPr lang="en-US" dirty="0"/>
                <a:t>…</a:t>
              </a:r>
            </a:p>
          </p:txBody>
        </p:sp>
        <p:sp>
          <p:nvSpPr>
            <p:cNvPr id="7" name="Right Arrow Callout 6">
              <a:extLst>
                <a:ext uri="{FF2B5EF4-FFF2-40B4-BE49-F238E27FC236}">
                  <a16:creationId xmlns:a16="http://schemas.microsoft.com/office/drawing/2014/main" id="{3AB8597C-AAC0-D14A-9963-46647CE53D48}"/>
                </a:ext>
              </a:extLst>
            </p:cNvPr>
            <p:cNvSpPr/>
            <p:nvPr/>
          </p:nvSpPr>
          <p:spPr>
            <a:xfrm>
              <a:off x="333928" y="3077709"/>
              <a:ext cx="2380143" cy="2127583"/>
            </a:xfrm>
            <a:prstGeom prst="right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Artifacts</a:t>
              </a:r>
            </a:p>
            <a:p>
              <a:pPr algn="ctr"/>
              <a:r>
                <a:rPr lang="en-US" dirty="0"/>
                <a:t>Code</a:t>
              </a:r>
            </a:p>
            <a:p>
              <a:pPr algn="ctr"/>
              <a:r>
                <a:rPr lang="en-US" dirty="0"/>
                <a:t>APIs</a:t>
              </a:r>
            </a:p>
            <a:p>
              <a:pPr algn="ctr"/>
              <a:r>
                <a:rPr lang="en-US" dirty="0"/>
                <a:t>Repositories</a:t>
              </a:r>
            </a:p>
            <a:p>
              <a:pPr algn="ctr"/>
              <a:r>
                <a:rPr lang="en-US" dirty="0"/>
                <a:t>Test cases</a:t>
              </a:r>
            </a:p>
            <a:p>
              <a:pPr algn="ctr"/>
              <a:r>
                <a:rPr lang="en-US" dirty="0"/>
                <a:t>Requirements…</a:t>
              </a:r>
            </a:p>
          </p:txBody>
        </p:sp>
        <p:sp>
          <p:nvSpPr>
            <p:cNvPr id="8" name="Rectangle 7">
              <a:extLst>
                <a:ext uri="{FF2B5EF4-FFF2-40B4-BE49-F238E27FC236}">
                  <a16:creationId xmlns:a16="http://schemas.microsoft.com/office/drawing/2014/main" id="{9FE32FE5-5329-CA44-A149-52D302C70DD2}"/>
                </a:ext>
              </a:extLst>
            </p:cNvPr>
            <p:cNvSpPr/>
            <p:nvPr/>
          </p:nvSpPr>
          <p:spPr>
            <a:xfrm>
              <a:off x="5153745" y="1943217"/>
              <a:ext cx="1884510" cy="529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Ways of working</a:t>
              </a:r>
            </a:p>
          </p:txBody>
        </p:sp>
      </p:grpSp>
    </p:spTree>
    <p:extLst>
      <p:ext uri="{BB962C8B-B14F-4D97-AF65-F5344CB8AC3E}">
        <p14:creationId xmlns:p14="http://schemas.microsoft.com/office/powerpoint/2010/main" val="41535104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429471-D691-7046-83C1-83FDEF1FB717}"/>
              </a:ext>
            </a:extLst>
          </p:cNvPr>
          <p:cNvSpPr txBox="1"/>
          <p:nvPr/>
        </p:nvSpPr>
        <p:spPr>
          <a:xfrm>
            <a:off x="1688940" y="6150114"/>
            <a:ext cx="8606972" cy="646331"/>
          </a:xfrm>
          <a:prstGeom prst="rect">
            <a:avLst/>
          </a:prstGeom>
          <a:noFill/>
        </p:spPr>
        <p:txBody>
          <a:bodyPr wrap="none" rtlCol="0">
            <a:spAutoFit/>
          </a:bodyPr>
          <a:lstStyle/>
          <a:p>
            <a:pPr marL="342900" indent="-342900">
              <a:buFont typeface="Arial" panose="020B0604020202020204" pitchFamily="34" charset="0"/>
              <a:buChar char="•"/>
            </a:pPr>
            <a:r>
              <a:rPr lang="en-US" dirty="0"/>
              <a:t>The scope, need and complexity of ways of working increase when organizations scale!</a:t>
            </a:r>
          </a:p>
          <a:p>
            <a:pPr marL="342900" indent="-342900">
              <a:buFont typeface="Arial" panose="020B0604020202020204" pitchFamily="34" charset="0"/>
              <a:buChar char="•"/>
            </a:pPr>
            <a:r>
              <a:rPr lang="en-US" dirty="0"/>
              <a:t>Every way is either generating value or producing waste.</a:t>
            </a:r>
          </a:p>
        </p:txBody>
      </p:sp>
      <p:pic>
        <p:nvPicPr>
          <p:cNvPr id="2" name="Picture 1">
            <a:extLst>
              <a:ext uri="{FF2B5EF4-FFF2-40B4-BE49-F238E27FC236}">
                <a16:creationId xmlns:a16="http://schemas.microsoft.com/office/drawing/2014/main" id="{4453CF4F-7E6E-564A-AD8F-9C8EEB6B68E5}"/>
              </a:ext>
            </a:extLst>
          </p:cNvPr>
          <p:cNvPicPr>
            <a:picLocks noChangeAspect="1"/>
          </p:cNvPicPr>
          <p:nvPr/>
        </p:nvPicPr>
        <p:blipFill>
          <a:blip r:embed="rId3"/>
          <a:stretch>
            <a:fillRect/>
          </a:stretch>
        </p:blipFill>
        <p:spPr>
          <a:xfrm>
            <a:off x="1548318" y="741389"/>
            <a:ext cx="8293380" cy="5408725"/>
          </a:xfrm>
          <a:prstGeom prst="rect">
            <a:avLst/>
          </a:prstGeom>
        </p:spPr>
      </p:pic>
      <p:sp>
        <p:nvSpPr>
          <p:cNvPr id="6" name="Rectangle 5">
            <a:extLst>
              <a:ext uri="{FF2B5EF4-FFF2-40B4-BE49-F238E27FC236}">
                <a16:creationId xmlns:a16="http://schemas.microsoft.com/office/drawing/2014/main" id="{353E409D-D4ED-9944-BCCA-B02D2ED2ED2E}"/>
              </a:ext>
            </a:extLst>
          </p:cNvPr>
          <p:cNvSpPr/>
          <p:nvPr/>
        </p:nvSpPr>
        <p:spPr>
          <a:xfrm>
            <a:off x="5086963" y="476412"/>
            <a:ext cx="1884510" cy="529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Ways of working</a:t>
            </a:r>
          </a:p>
        </p:txBody>
      </p:sp>
    </p:spTree>
    <p:extLst>
      <p:ext uri="{BB962C8B-B14F-4D97-AF65-F5344CB8AC3E}">
        <p14:creationId xmlns:p14="http://schemas.microsoft.com/office/powerpoint/2010/main" val="59179713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CCA4-CA07-8B4F-9EA1-30DB50AC8923}"/>
              </a:ext>
            </a:extLst>
          </p:cNvPr>
          <p:cNvSpPr>
            <a:spLocks noGrp="1"/>
          </p:cNvSpPr>
          <p:nvPr>
            <p:ph type="title"/>
          </p:nvPr>
        </p:nvSpPr>
        <p:spPr/>
        <p:txBody>
          <a:bodyPr/>
          <a:lstStyle/>
          <a:p>
            <a:r>
              <a:rPr lang="en-US" b="1" dirty="0"/>
              <a:t>Practical challenges</a:t>
            </a:r>
          </a:p>
        </p:txBody>
      </p:sp>
      <p:sp>
        <p:nvSpPr>
          <p:cNvPr id="4" name="Content Placeholder 3">
            <a:extLst>
              <a:ext uri="{FF2B5EF4-FFF2-40B4-BE49-F238E27FC236}">
                <a16:creationId xmlns:a16="http://schemas.microsoft.com/office/drawing/2014/main" id="{D5223160-CD45-6C46-A541-C3454CB5F0B9}"/>
              </a:ext>
            </a:extLst>
          </p:cNvPr>
          <p:cNvSpPr txBox="1">
            <a:spLocks noGrp="1"/>
          </p:cNvSpPr>
          <p:nvPr>
            <p:ph idx="1"/>
          </p:nvPr>
        </p:nvSpPr>
        <p:spPr>
          <a:xfrm>
            <a:off x="838200" y="1825628"/>
            <a:ext cx="11033760" cy="4413516"/>
          </a:xfrm>
          <a:prstGeom prst="rect">
            <a:avLst/>
          </a:prstGeom>
          <a:noFill/>
        </p:spPr>
        <p:txBody>
          <a:bodyPr wrap="square" rtlCol="0">
            <a:spAutoFit/>
          </a:bodyPr>
          <a:lstStyle/>
          <a:p>
            <a:pPr>
              <a:spcBef>
                <a:spcPct val="0"/>
              </a:spcBef>
            </a:pPr>
            <a:r>
              <a:rPr lang="en-US" dirty="0"/>
              <a:t>Ever growing dependencies making both organization and architecture over complex</a:t>
            </a:r>
          </a:p>
          <a:p>
            <a:pPr lvl="1">
              <a:spcBef>
                <a:spcPct val="0"/>
              </a:spcBef>
            </a:pPr>
            <a:r>
              <a:rPr lang="en-US" dirty="0"/>
              <a:t>Change team structure and architecture in order to reduce coordination needs</a:t>
            </a:r>
          </a:p>
          <a:p>
            <a:pPr>
              <a:spcBef>
                <a:spcPct val="0"/>
              </a:spcBef>
            </a:pPr>
            <a:r>
              <a:rPr lang="en-US" dirty="0"/>
              <a:t>Both architecture and organization influence each other</a:t>
            </a:r>
            <a:endParaRPr lang="en-GB" dirty="0"/>
          </a:p>
          <a:p>
            <a:pPr lvl="1">
              <a:spcBef>
                <a:spcPct val="0"/>
              </a:spcBef>
            </a:pPr>
            <a:r>
              <a:rPr lang="en-GB" dirty="0"/>
              <a:t>Changing team structure influences architecture and changes to architecture have long-lasting consequences for an organization</a:t>
            </a:r>
          </a:p>
          <a:p>
            <a:pPr marL="0" indent="0">
              <a:spcBef>
                <a:spcPct val="0"/>
              </a:spcBef>
              <a:buNone/>
            </a:pPr>
            <a:endParaRPr lang="en-US" dirty="0"/>
          </a:p>
          <a:p>
            <a:pPr>
              <a:spcBef>
                <a:spcPct val="0"/>
              </a:spcBef>
            </a:pPr>
            <a:endParaRPr lang="en-US" sz="2400" dirty="0"/>
          </a:p>
          <a:p>
            <a:pPr>
              <a:spcBef>
                <a:spcPct val="0"/>
              </a:spcBef>
            </a:pPr>
            <a:endParaRPr lang="en-US" sz="2400" dirty="0"/>
          </a:p>
          <a:p>
            <a:pPr>
              <a:spcBef>
                <a:spcPct val="0"/>
              </a:spcBef>
            </a:pPr>
            <a:endParaRPr lang="en-US" sz="2400" dirty="0"/>
          </a:p>
          <a:p>
            <a:pPr marL="0" indent="0">
              <a:spcBef>
                <a:spcPct val="0"/>
              </a:spcBef>
              <a:buNone/>
            </a:pPr>
            <a:r>
              <a:rPr lang="en-US" sz="2400" dirty="0"/>
              <a:t>Scaling methods (e.g. </a:t>
            </a:r>
            <a:r>
              <a:rPr lang="en-US" sz="2400" dirty="0" err="1"/>
              <a:t>SAFe</a:t>
            </a:r>
            <a:r>
              <a:rPr lang="en-US" sz="2400" dirty="0"/>
              <a:t>/</a:t>
            </a:r>
            <a:r>
              <a:rPr lang="en-US" sz="2400" dirty="0" err="1"/>
              <a:t>LeSS</a:t>
            </a:r>
            <a:r>
              <a:rPr lang="en-US" sz="2400" dirty="0"/>
              <a:t>) hampered by issues like the </a:t>
            </a:r>
            <a:r>
              <a:rPr lang="en-US" sz="2400" i="1" dirty="0"/>
              <a:t>need to balance organizational structure,</a:t>
            </a:r>
            <a:r>
              <a:rPr lang="en-US" sz="2400" dirty="0"/>
              <a:t> </a:t>
            </a:r>
            <a:r>
              <a:rPr lang="en-US" sz="2400" i="1" dirty="0"/>
              <a:t>adherence to methods over value!</a:t>
            </a:r>
            <a:endParaRPr lang="en-US" sz="2400" dirty="0"/>
          </a:p>
        </p:txBody>
      </p:sp>
    </p:spTree>
    <p:extLst>
      <p:ext uri="{BB962C8B-B14F-4D97-AF65-F5344CB8AC3E}">
        <p14:creationId xmlns:p14="http://schemas.microsoft.com/office/powerpoint/2010/main" val="393027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E4AB-EE18-054E-8681-4C080C3161B6}"/>
              </a:ext>
            </a:extLst>
          </p:cNvPr>
          <p:cNvSpPr>
            <a:spLocks noGrp="1"/>
          </p:cNvSpPr>
          <p:nvPr>
            <p:ph type="title"/>
          </p:nvPr>
        </p:nvSpPr>
        <p:spPr/>
        <p:txBody>
          <a:bodyPr/>
          <a:lstStyle/>
          <a:p>
            <a:r>
              <a:rPr lang="en-US" b="1" dirty="0"/>
              <a:t>Research gaps</a:t>
            </a:r>
          </a:p>
        </p:txBody>
      </p:sp>
      <p:sp>
        <p:nvSpPr>
          <p:cNvPr id="3" name="Content Placeholder 2">
            <a:extLst>
              <a:ext uri="{FF2B5EF4-FFF2-40B4-BE49-F238E27FC236}">
                <a16:creationId xmlns:a16="http://schemas.microsoft.com/office/drawing/2014/main" id="{50622541-6D6D-D649-8971-B0ED5571AC76}"/>
              </a:ext>
            </a:extLst>
          </p:cNvPr>
          <p:cNvSpPr>
            <a:spLocks noGrp="1"/>
          </p:cNvSpPr>
          <p:nvPr>
            <p:ph idx="1"/>
          </p:nvPr>
        </p:nvSpPr>
        <p:spPr/>
        <p:txBody>
          <a:bodyPr/>
          <a:lstStyle/>
          <a:p>
            <a:r>
              <a:rPr lang="en-GB" dirty="0"/>
              <a:t>Not considering refactoring of architecture and organization in a combination</a:t>
            </a:r>
            <a:endParaRPr lang="en-US" dirty="0"/>
          </a:p>
          <a:p>
            <a:r>
              <a:rPr lang="en-US" dirty="0"/>
              <a:t>Overlooking of value associated among dependencies between architecture and organization</a:t>
            </a:r>
          </a:p>
          <a:p>
            <a:pPr lvl="1"/>
            <a:r>
              <a:rPr lang="en-US" dirty="0"/>
              <a:t>Increased risk of introducing waste through the dependencies than generating value</a:t>
            </a:r>
          </a:p>
          <a:p>
            <a:r>
              <a:rPr lang="en-US" dirty="0"/>
              <a:t>Lack of empirical evidence of scaling methods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377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AE4E-11D4-1946-831F-E40F11BB2E98}"/>
              </a:ext>
            </a:extLst>
          </p:cNvPr>
          <p:cNvSpPr>
            <a:spLocks noGrp="1"/>
          </p:cNvSpPr>
          <p:nvPr>
            <p:ph type="title"/>
          </p:nvPr>
        </p:nvSpPr>
        <p:spPr/>
        <p:txBody>
          <a:bodyPr>
            <a:noAutofit/>
          </a:bodyPr>
          <a:lstStyle/>
          <a:p>
            <a:r>
              <a:rPr lang="en-US" sz="3200" b="1" dirty="0"/>
              <a:t>Objective</a:t>
            </a:r>
          </a:p>
        </p:txBody>
      </p:sp>
      <p:sp>
        <p:nvSpPr>
          <p:cNvPr id="3" name="Content Placeholder 2">
            <a:extLst>
              <a:ext uri="{FF2B5EF4-FFF2-40B4-BE49-F238E27FC236}">
                <a16:creationId xmlns:a16="http://schemas.microsoft.com/office/drawing/2014/main" id="{82A7F1D5-E4E4-B349-A7D7-24B2D9135CD0}"/>
              </a:ext>
            </a:extLst>
          </p:cNvPr>
          <p:cNvSpPr>
            <a:spLocks noGrp="1"/>
          </p:cNvSpPr>
          <p:nvPr>
            <p:ph idx="1"/>
          </p:nvPr>
        </p:nvSpPr>
        <p:spPr>
          <a:xfrm>
            <a:off x="790073" y="1825628"/>
            <a:ext cx="11225463" cy="2551640"/>
          </a:xfrm>
        </p:spPr>
        <p:txBody>
          <a:bodyPr vert="horz" lIns="91440" tIns="45720" rIns="91440" bIns="45720" rtlCol="0" anchor="t">
            <a:normAutofit/>
          </a:bodyPr>
          <a:lstStyle/>
          <a:p>
            <a:pPr marL="227965" indent="-227965"/>
            <a:r>
              <a:rPr lang="en-US" dirty="0">
                <a:cs typeface="Calibri"/>
              </a:rPr>
              <a:t>To keep the architecture and organization simple in terms of </a:t>
            </a:r>
            <a:r>
              <a:rPr lang="en-US" dirty="0"/>
              <a:t>keeping only those ways or connections that achieve more value (e.g. productivity, efficiency etc.) and removing the ones that introduce waste.</a:t>
            </a:r>
          </a:p>
          <a:p>
            <a:pPr marL="227965" indent="-227965"/>
            <a:r>
              <a:rPr lang="en-US" dirty="0">
                <a:cs typeface="Calibri"/>
              </a:rPr>
              <a:t>To choose the ways of working </a:t>
            </a:r>
            <a:r>
              <a:rPr lang="en-US" dirty="0"/>
              <a:t>or connections </a:t>
            </a:r>
            <a:r>
              <a:rPr lang="en-US" dirty="0">
                <a:cs typeface="Calibri"/>
              </a:rPr>
              <a:t>in a cost-efficient manner.</a:t>
            </a:r>
          </a:p>
          <a:p>
            <a:pPr marL="227965" indent="-227965"/>
            <a:r>
              <a:rPr lang="en-US" dirty="0">
                <a:cs typeface="Calibri"/>
              </a:rPr>
              <a:t>To improve continuously.</a:t>
            </a:r>
          </a:p>
        </p:txBody>
      </p:sp>
      <p:sp>
        <p:nvSpPr>
          <p:cNvPr id="7" name="Rectangle 6">
            <a:extLst>
              <a:ext uri="{FF2B5EF4-FFF2-40B4-BE49-F238E27FC236}">
                <a16:creationId xmlns:a16="http://schemas.microsoft.com/office/drawing/2014/main" id="{4A05BD44-232E-0A4D-BE92-337D594544BD}"/>
              </a:ext>
            </a:extLst>
          </p:cNvPr>
          <p:cNvSpPr/>
          <p:nvPr/>
        </p:nvSpPr>
        <p:spPr>
          <a:xfrm>
            <a:off x="838199" y="4377268"/>
            <a:ext cx="11177337" cy="1446550"/>
          </a:xfrm>
          <a:prstGeom prst="rect">
            <a:avLst/>
          </a:prstGeom>
        </p:spPr>
        <p:txBody>
          <a:bodyPr wrap="square">
            <a:spAutoFit/>
          </a:bodyPr>
          <a:lstStyle/>
          <a:p>
            <a:r>
              <a:rPr lang="en-US" sz="3200" b="1" dirty="0">
                <a:latin typeface="+mj-lt"/>
              </a:rPr>
              <a:t>How? -&gt; Innovative idea</a:t>
            </a:r>
          </a:p>
          <a:p>
            <a:r>
              <a:rPr lang="en-US" sz="2800" dirty="0"/>
              <a:t>The idea is to do </a:t>
            </a:r>
            <a:r>
              <a:rPr lang="en-US" sz="2800" b="1" dirty="0"/>
              <a:t>micro-refactoring of architecture and organization in a combination! </a:t>
            </a:r>
            <a:endParaRPr lang="en-US" sz="2800" i="1" dirty="0"/>
          </a:p>
        </p:txBody>
      </p:sp>
    </p:spTree>
    <p:extLst>
      <p:ext uri="{BB962C8B-B14F-4D97-AF65-F5344CB8AC3E}">
        <p14:creationId xmlns:p14="http://schemas.microsoft.com/office/powerpoint/2010/main" val="201565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739A07-8785-2C40-9E2F-221AD33075D4}"/>
              </a:ext>
            </a:extLst>
          </p:cNvPr>
          <p:cNvGrpSpPr/>
          <p:nvPr/>
        </p:nvGrpSpPr>
        <p:grpSpPr>
          <a:xfrm>
            <a:off x="1615099" y="476412"/>
            <a:ext cx="8293380" cy="5673702"/>
            <a:chOff x="1615099" y="476412"/>
            <a:chExt cx="8293380" cy="5673702"/>
          </a:xfrm>
        </p:grpSpPr>
        <p:pic>
          <p:nvPicPr>
            <p:cNvPr id="2" name="Picture 1">
              <a:extLst>
                <a:ext uri="{FF2B5EF4-FFF2-40B4-BE49-F238E27FC236}">
                  <a16:creationId xmlns:a16="http://schemas.microsoft.com/office/drawing/2014/main" id="{4453CF4F-7E6E-564A-AD8F-9C8EEB6B68E5}"/>
                </a:ext>
              </a:extLst>
            </p:cNvPr>
            <p:cNvPicPr>
              <a:picLocks noChangeAspect="1"/>
            </p:cNvPicPr>
            <p:nvPr/>
          </p:nvPicPr>
          <p:blipFill>
            <a:blip r:embed="rId3"/>
            <a:stretch>
              <a:fillRect/>
            </a:stretch>
          </p:blipFill>
          <p:spPr>
            <a:xfrm>
              <a:off x="1615099" y="741389"/>
              <a:ext cx="8293380" cy="5408725"/>
            </a:xfrm>
            <a:prstGeom prst="rect">
              <a:avLst/>
            </a:prstGeom>
          </p:spPr>
        </p:pic>
        <p:sp>
          <p:nvSpPr>
            <p:cNvPr id="3" name="Rectangle 2">
              <a:extLst>
                <a:ext uri="{FF2B5EF4-FFF2-40B4-BE49-F238E27FC236}">
                  <a16:creationId xmlns:a16="http://schemas.microsoft.com/office/drawing/2014/main" id="{057AB19F-5717-F149-8859-FC51065E1DE3}"/>
                </a:ext>
              </a:extLst>
            </p:cNvPr>
            <p:cNvSpPr/>
            <p:nvPr/>
          </p:nvSpPr>
          <p:spPr>
            <a:xfrm>
              <a:off x="4871111" y="476412"/>
              <a:ext cx="2449776" cy="529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Connection interfaces</a:t>
              </a:r>
            </a:p>
          </p:txBody>
        </p:sp>
      </p:grpSp>
      <p:sp>
        <p:nvSpPr>
          <p:cNvPr id="6" name="Left Arrow Callout 5">
            <a:extLst>
              <a:ext uri="{FF2B5EF4-FFF2-40B4-BE49-F238E27FC236}">
                <a16:creationId xmlns:a16="http://schemas.microsoft.com/office/drawing/2014/main" id="{A6CDDDE2-F924-8B41-923B-C901784D186C}"/>
              </a:ext>
            </a:extLst>
          </p:cNvPr>
          <p:cNvSpPr/>
          <p:nvPr/>
        </p:nvSpPr>
        <p:spPr>
          <a:xfrm>
            <a:off x="9908479" y="2467758"/>
            <a:ext cx="2055290" cy="2181727"/>
          </a:xfrm>
          <a:prstGeom prst="leftArrow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Assets</a:t>
            </a:r>
          </a:p>
          <a:p>
            <a:pPr algn="ctr"/>
            <a:r>
              <a:rPr lang="en-US" dirty="0"/>
              <a:t>Teams</a:t>
            </a:r>
          </a:p>
          <a:p>
            <a:pPr algn="ctr"/>
            <a:r>
              <a:rPr lang="en-US" dirty="0"/>
              <a:t>Tools</a:t>
            </a:r>
          </a:p>
          <a:p>
            <a:pPr algn="ctr"/>
            <a:r>
              <a:rPr lang="en-US" dirty="0"/>
              <a:t>Models</a:t>
            </a:r>
          </a:p>
          <a:p>
            <a:pPr algn="ctr"/>
            <a:r>
              <a:rPr lang="en-US" dirty="0"/>
              <a:t>Regulations</a:t>
            </a:r>
          </a:p>
          <a:p>
            <a:pPr algn="ctr"/>
            <a:r>
              <a:rPr lang="en-US" dirty="0"/>
              <a:t>…</a:t>
            </a:r>
          </a:p>
        </p:txBody>
      </p:sp>
      <p:sp>
        <p:nvSpPr>
          <p:cNvPr id="8" name="Right Arrow Callout 7">
            <a:extLst>
              <a:ext uri="{FF2B5EF4-FFF2-40B4-BE49-F238E27FC236}">
                <a16:creationId xmlns:a16="http://schemas.microsoft.com/office/drawing/2014/main" id="{5F15E59D-A008-334C-9D1F-ED4D958199B4}"/>
              </a:ext>
            </a:extLst>
          </p:cNvPr>
          <p:cNvSpPr/>
          <p:nvPr/>
        </p:nvSpPr>
        <p:spPr>
          <a:xfrm>
            <a:off x="0" y="2550926"/>
            <a:ext cx="2380143" cy="2127583"/>
          </a:xfrm>
          <a:prstGeom prst="right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Artifacts</a:t>
            </a:r>
          </a:p>
          <a:p>
            <a:pPr algn="ctr"/>
            <a:r>
              <a:rPr lang="en-US" dirty="0"/>
              <a:t>Code</a:t>
            </a:r>
          </a:p>
          <a:p>
            <a:pPr algn="ctr"/>
            <a:r>
              <a:rPr lang="en-US" dirty="0"/>
              <a:t>APIs</a:t>
            </a:r>
          </a:p>
          <a:p>
            <a:pPr algn="ctr"/>
            <a:r>
              <a:rPr lang="en-US" dirty="0"/>
              <a:t>Repositories</a:t>
            </a:r>
          </a:p>
          <a:p>
            <a:pPr algn="ctr"/>
            <a:r>
              <a:rPr lang="en-US" dirty="0"/>
              <a:t>Test cases</a:t>
            </a:r>
          </a:p>
          <a:p>
            <a:pPr algn="ctr"/>
            <a:r>
              <a:rPr lang="en-US" dirty="0"/>
              <a:t>Requirements…</a:t>
            </a:r>
          </a:p>
        </p:txBody>
      </p:sp>
      <p:sp>
        <p:nvSpPr>
          <p:cNvPr id="5" name="Rectangle 4">
            <a:extLst>
              <a:ext uri="{FF2B5EF4-FFF2-40B4-BE49-F238E27FC236}">
                <a16:creationId xmlns:a16="http://schemas.microsoft.com/office/drawing/2014/main" id="{D1D80A81-6A03-4841-B638-B9B23F0A6FBC}"/>
              </a:ext>
            </a:extLst>
          </p:cNvPr>
          <p:cNvSpPr/>
          <p:nvPr/>
        </p:nvSpPr>
        <p:spPr>
          <a:xfrm>
            <a:off x="0" y="2550925"/>
            <a:ext cx="11963769" cy="683799"/>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071465-61EF-7A4D-A075-9E0CD22E753F}"/>
              </a:ext>
            </a:extLst>
          </p:cNvPr>
          <p:cNvSpPr/>
          <p:nvPr/>
        </p:nvSpPr>
        <p:spPr>
          <a:xfrm>
            <a:off x="4871111" y="476412"/>
            <a:ext cx="2449776" cy="529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Ways of working</a:t>
            </a:r>
          </a:p>
        </p:txBody>
      </p:sp>
    </p:spTree>
    <p:extLst>
      <p:ext uri="{BB962C8B-B14F-4D97-AF65-F5344CB8AC3E}">
        <p14:creationId xmlns:p14="http://schemas.microsoft.com/office/powerpoint/2010/main" val="416821991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FC4EF-AC15-4841-ADDF-D4852CB87842}"/>
              </a:ext>
            </a:extLst>
          </p:cNvPr>
          <p:cNvSpPr>
            <a:spLocks noGrp="1"/>
          </p:cNvSpPr>
          <p:nvPr>
            <p:ph idx="1"/>
          </p:nvPr>
        </p:nvSpPr>
        <p:spPr>
          <a:xfrm>
            <a:off x="838200" y="1825628"/>
            <a:ext cx="6182373" cy="4679994"/>
          </a:xfrm>
        </p:spPr>
        <p:txBody>
          <a:bodyPr/>
          <a:lstStyle/>
          <a:p>
            <a:pPr marL="514350" indent="-514350">
              <a:buFont typeface="+mj-lt"/>
              <a:buAutoNum type="arabicPeriod"/>
            </a:pPr>
            <a:r>
              <a:rPr lang="en-US" sz="2400" dirty="0"/>
              <a:t>Use Way 1 = documentation</a:t>
            </a:r>
          </a:p>
          <a:p>
            <a:pPr lvl="1"/>
            <a:r>
              <a:rPr lang="en-US" sz="2000" dirty="0"/>
              <a:t>Both Person 1 and Person 2 use documentation instead of meeting</a:t>
            </a:r>
            <a:endParaRPr lang="en-US" dirty="0"/>
          </a:p>
          <a:p>
            <a:pPr marL="514350" indent="-514350">
              <a:buFont typeface="+mj-lt"/>
              <a:buAutoNum type="arabicPeriod"/>
            </a:pPr>
            <a:r>
              <a:rPr lang="en-US" sz="2400" dirty="0"/>
              <a:t>Use Way 2 = A meeting </a:t>
            </a:r>
          </a:p>
          <a:p>
            <a:pPr lvl="1"/>
            <a:r>
              <a:rPr lang="en-US" sz="2000" dirty="0"/>
              <a:t>Person 1 and Person 2 meet to work on Component 1 and Component 2</a:t>
            </a:r>
          </a:p>
          <a:p>
            <a:pPr marL="514350" indent="-514350">
              <a:buFont typeface="+mj-lt"/>
              <a:buAutoNum type="arabicPeriod"/>
            </a:pPr>
            <a:r>
              <a:rPr lang="en-US" sz="2400" dirty="0"/>
              <a:t>Use Way 3 = Modularize the design</a:t>
            </a:r>
          </a:p>
          <a:p>
            <a:pPr lvl="1"/>
            <a:r>
              <a:rPr lang="en-US" sz="2000" dirty="0"/>
              <a:t>Components are independent and Person 1, Person 2 have no meetings</a:t>
            </a:r>
            <a:endParaRPr lang="en-US" dirty="0"/>
          </a:p>
        </p:txBody>
      </p:sp>
      <p:sp>
        <p:nvSpPr>
          <p:cNvPr id="11" name="Rectangle 10">
            <a:extLst>
              <a:ext uri="{FF2B5EF4-FFF2-40B4-BE49-F238E27FC236}">
                <a16:creationId xmlns:a16="http://schemas.microsoft.com/office/drawing/2014/main" id="{04C0E2F8-9CFB-8D45-90BF-FB51DB727DAE}"/>
              </a:ext>
            </a:extLst>
          </p:cNvPr>
          <p:cNvSpPr/>
          <p:nvPr/>
        </p:nvSpPr>
        <p:spPr>
          <a:xfrm>
            <a:off x="7204838" y="1825628"/>
            <a:ext cx="1440542" cy="3424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A2ECE5-40BA-8F49-969C-5D75CB21D057}"/>
              </a:ext>
            </a:extLst>
          </p:cNvPr>
          <p:cNvSpPr/>
          <p:nvPr/>
        </p:nvSpPr>
        <p:spPr>
          <a:xfrm>
            <a:off x="10137943" y="1825628"/>
            <a:ext cx="1576552" cy="34242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0C35F2F-176C-7F4B-BC1A-51E9AFE8CB63}"/>
              </a:ext>
            </a:extLst>
          </p:cNvPr>
          <p:cNvSpPr txBox="1"/>
          <p:nvPr/>
        </p:nvSpPr>
        <p:spPr>
          <a:xfrm>
            <a:off x="10273672" y="2175641"/>
            <a:ext cx="993605" cy="369332"/>
          </a:xfrm>
          <a:prstGeom prst="rect">
            <a:avLst/>
          </a:prstGeom>
          <a:noFill/>
          <a:ln>
            <a:solidFill>
              <a:schemeClr val="tx1"/>
            </a:solidFill>
          </a:ln>
        </p:spPr>
        <p:txBody>
          <a:bodyPr wrap="none" rtlCol="0">
            <a:spAutoFit/>
          </a:bodyPr>
          <a:lstStyle/>
          <a:p>
            <a:r>
              <a:rPr lang="en-US" dirty="0"/>
              <a:t>Person 1</a:t>
            </a:r>
          </a:p>
        </p:txBody>
      </p:sp>
      <p:sp>
        <p:nvSpPr>
          <p:cNvPr id="14" name="TextBox 13">
            <a:extLst>
              <a:ext uri="{FF2B5EF4-FFF2-40B4-BE49-F238E27FC236}">
                <a16:creationId xmlns:a16="http://schemas.microsoft.com/office/drawing/2014/main" id="{F4411D0B-CF1D-314D-9AAD-C7E26D44AA28}"/>
              </a:ext>
            </a:extLst>
          </p:cNvPr>
          <p:cNvSpPr txBox="1"/>
          <p:nvPr/>
        </p:nvSpPr>
        <p:spPr>
          <a:xfrm>
            <a:off x="10284370" y="4313028"/>
            <a:ext cx="993605" cy="369332"/>
          </a:xfrm>
          <a:prstGeom prst="rect">
            <a:avLst/>
          </a:prstGeom>
          <a:noFill/>
          <a:ln>
            <a:solidFill>
              <a:schemeClr val="tx1"/>
            </a:solidFill>
          </a:ln>
        </p:spPr>
        <p:txBody>
          <a:bodyPr wrap="none" rtlCol="0">
            <a:spAutoFit/>
          </a:bodyPr>
          <a:lstStyle/>
          <a:p>
            <a:r>
              <a:rPr lang="en-US" dirty="0"/>
              <a:t>Person 2</a:t>
            </a:r>
          </a:p>
        </p:txBody>
      </p:sp>
      <p:sp>
        <p:nvSpPr>
          <p:cNvPr id="15" name="TextBox 14">
            <a:extLst>
              <a:ext uri="{FF2B5EF4-FFF2-40B4-BE49-F238E27FC236}">
                <a16:creationId xmlns:a16="http://schemas.microsoft.com/office/drawing/2014/main" id="{B9282D21-2194-E84E-9AA6-895613A5D428}"/>
              </a:ext>
            </a:extLst>
          </p:cNvPr>
          <p:cNvSpPr txBox="1"/>
          <p:nvPr/>
        </p:nvSpPr>
        <p:spPr>
          <a:xfrm>
            <a:off x="7385954" y="2175641"/>
            <a:ext cx="906017" cy="369332"/>
          </a:xfrm>
          <a:prstGeom prst="rect">
            <a:avLst/>
          </a:prstGeom>
          <a:noFill/>
          <a:ln>
            <a:solidFill>
              <a:schemeClr val="tx1"/>
            </a:solidFill>
          </a:ln>
        </p:spPr>
        <p:txBody>
          <a:bodyPr wrap="none" rtlCol="0">
            <a:spAutoFit/>
          </a:bodyPr>
          <a:lstStyle/>
          <a:p>
            <a:r>
              <a:rPr lang="en-US" dirty="0"/>
              <a:t>Comp 1</a:t>
            </a:r>
          </a:p>
        </p:txBody>
      </p:sp>
      <p:sp>
        <p:nvSpPr>
          <p:cNvPr id="16" name="TextBox 15">
            <a:extLst>
              <a:ext uri="{FF2B5EF4-FFF2-40B4-BE49-F238E27FC236}">
                <a16:creationId xmlns:a16="http://schemas.microsoft.com/office/drawing/2014/main" id="{C0E8965F-7E63-E047-9630-2106BE8A410A}"/>
              </a:ext>
            </a:extLst>
          </p:cNvPr>
          <p:cNvSpPr txBox="1"/>
          <p:nvPr/>
        </p:nvSpPr>
        <p:spPr>
          <a:xfrm>
            <a:off x="7385953" y="4313028"/>
            <a:ext cx="906017" cy="369332"/>
          </a:xfrm>
          <a:prstGeom prst="rect">
            <a:avLst/>
          </a:prstGeom>
          <a:noFill/>
          <a:ln>
            <a:solidFill>
              <a:schemeClr val="tx1"/>
            </a:solidFill>
          </a:ln>
        </p:spPr>
        <p:txBody>
          <a:bodyPr wrap="none" rtlCol="0">
            <a:spAutoFit/>
          </a:bodyPr>
          <a:lstStyle/>
          <a:p>
            <a:r>
              <a:rPr lang="en-US" dirty="0"/>
              <a:t>Comp 2</a:t>
            </a:r>
          </a:p>
        </p:txBody>
      </p:sp>
      <p:sp>
        <p:nvSpPr>
          <p:cNvPr id="17" name="TextBox 16">
            <a:extLst>
              <a:ext uri="{FF2B5EF4-FFF2-40B4-BE49-F238E27FC236}">
                <a16:creationId xmlns:a16="http://schemas.microsoft.com/office/drawing/2014/main" id="{13CDBD7B-8B60-E945-BAD0-AB742186DABA}"/>
              </a:ext>
            </a:extLst>
          </p:cNvPr>
          <p:cNvSpPr txBox="1"/>
          <p:nvPr/>
        </p:nvSpPr>
        <p:spPr>
          <a:xfrm>
            <a:off x="7255050" y="1480550"/>
            <a:ext cx="1345946" cy="369332"/>
          </a:xfrm>
          <a:prstGeom prst="rect">
            <a:avLst/>
          </a:prstGeom>
          <a:noFill/>
        </p:spPr>
        <p:txBody>
          <a:bodyPr wrap="none" rtlCol="0">
            <a:spAutoFit/>
          </a:bodyPr>
          <a:lstStyle/>
          <a:p>
            <a:r>
              <a:rPr lang="en-US" dirty="0"/>
              <a:t>Architecture</a:t>
            </a:r>
          </a:p>
        </p:txBody>
      </p:sp>
      <p:sp>
        <p:nvSpPr>
          <p:cNvPr id="18" name="TextBox 17">
            <a:extLst>
              <a:ext uri="{FF2B5EF4-FFF2-40B4-BE49-F238E27FC236}">
                <a16:creationId xmlns:a16="http://schemas.microsoft.com/office/drawing/2014/main" id="{2D0A8E5E-0362-F94D-804B-E7A1FBA2B276}"/>
              </a:ext>
            </a:extLst>
          </p:cNvPr>
          <p:cNvSpPr txBox="1"/>
          <p:nvPr/>
        </p:nvSpPr>
        <p:spPr>
          <a:xfrm>
            <a:off x="10239460" y="1442599"/>
            <a:ext cx="1373518" cy="369332"/>
          </a:xfrm>
          <a:prstGeom prst="rect">
            <a:avLst/>
          </a:prstGeom>
          <a:noFill/>
        </p:spPr>
        <p:txBody>
          <a:bodyPr wrap="none" rtlCol="0">
            <a:spAutoFit/>
          </a:bodyPr>
          <a:lstStyle/>
          <a:p>
            <a:r>
              <a:rPr lang="en-US" dirty="0"/>
              <a:t>Organization</a:t>
            </a:r>
          </a:p>
        </p:txBody>
      </p:sp>
      <p:cxnSp>
        <p:nvCxnSpPr>
          <p:cNvPr id="20" name="Straight Arrow Connector 19">
            <a:extLst>
              <a:ext uri="{FF2B5EF4-FFF2-40B4-BE49-F238E27FC236}">
                <a16:creationId xmlns:a16="http://schemas.microsoft.com/office/drawing/2014/main" id="{AAA5382E-1C37-1046-925C-F37E7429B587}"/>
              </a:ext>
            </a:extLst>
          </p:cNvPr>
          <p:cNvCxnSpPr>
            <a:endCxn id="15" idx="3"/>
          </p:cNvCxnSpPr>
          <p:nvPr/>
        </p:nvCxnSpPr>
        <p:spPr>
          <a:xfrm flipH="1" flipV="1">
            <a:off x="8291971" y="2360307"/>
            <a:ext cx="1992399" cy="45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0D1C5D1-A43D-754B-8337-BF0E7448E9A2}"/>
              </a:ext>
            </a:extLst>
          </p:cNvPr>
          <p:cNvCxnSpPr>
            <a:stCxn id="13" idx="1"/>
          </p:cNvCxnSpPr>
          <p:nvPr/>
        </p:nvCxnSpPr>
        <p:spPr>
          <a:xfrm flipH="1">
            <a:off x="8291970" y="2360307"/>
            <a:ext cx="1981702" cy="21486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DE1C146-B707-464C-B5BA-FC0E7E4CFD36}"/>
              </a:ext>
            </a:extLst>
          </p:cNvPr>
          <p:cNvCxnSpPr>
            <a:stCxn id="14" idx="1"/>
          </p:cNvCxnSpPr>
          <p:nvPr/>
        </p:nvCxnSpPr>
        <p:spPr>
          <a:xfrm flipH="1" flipV="1">
            <a:off x="8291970" y="2544973"/>
            <a:ext cx="1992400" cy="195272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2B0D88C7-0A79-3445-9E3A-2C7013865D98}"/>
              </a:ext>
            </a:extLst>
          </p:cNvPr>
          <p:cNvCxnSpPr>
            <a:stCxn id="14" idx="1"/>
          </p:cNvCxnSpPr>
          <p:nvPr/>
        </p:nvCxnSpPr>
        <p:spPr>
          <a:xfrm flipH="1">
            <a:off x="8291970" y="4497694"/>
            <a:ext cx="1992400" cy="1124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6AB1F7BF-DC3F-234B-ACB9-D77A77D06F4F}"/>
              </a:ext>
            </a:extLst>
          </p:cNvPr>
          <p:cNvCxnSpPr>
            <a:stCxn id="13" idx="2"/>
          </p:cNvCxnSpPr>
          <p:nvPr/>
        </p:nvCxnSpPr>
        <p:spPr>
          <a:xfrm>
            <a:off x="10770475" y="2544973"/>
            <a:ext cx="13139" cy="176805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75E6320-720C-D145-AA6F-6AF35E21DC26}"/>
              </a:ext>
            </a:extLst>
          </p:cNvPr>
          <p:cNvSpPr txBox="1"/>
          <p:nvPr/>
        </p:nvSpPr>
        <p:spPr>
          <a:xfrm>
            <a:off x="8591673" y="1749535"/>
            <a:ext cx="1644361" cy="646331"/>
          </a:xfrm>
          <a:prstGeom prst="rect">
            <a:avLst/>
          </a:prstGeom>
          <a:noFill/>
        </p:spPr>
        <p:txBody>
          <a:bodyPr wrap="none" rtlCol="0">
            <a:spAutoFit/>
          </a:bodyPr>
          <a:lstStyle/>
          <a:p>
            <a:r>
              <a:rPr lang="en-US" dirty="0"/>
              <a:t>Way = </a:t>
            </a:r>
          </a:p>
          <a:p>
            <a:r>
              <a:rPr lang="en-US" dirty="0"/>
              <a:t>Documentation</a:t>
            </a:r>
          </a:p>
        </p:txBody>
      </p:sp>
      <p:sp>
        <p:nvSpPr>
          <p:cNvPr id="31" name="TextBox 30">
            <a:extLst>
              <a:ext uri="{FF2B5EF4-FFF2-40B4-BE49-F238E27FC236}">
                <a16:creationId xmlns:a16="http://schemas.microsoft.com/office/drawing/2014/main" id="{5FFA639B-BF88-6A4A-97F4-41C5858E8094}"/>
              </a:ext>
            </a:extLst>
          </p:cNvPr>
          <p:cNvSpPr txBox="1"/>
          <p:nvPr/>
        </p:nvSpPr>
        <p:spPr>
          <a:xfrm>
            <a:off x="10772456" y="3234865"/>
            <a:ext cx="972126" cy="646331"/>
          </a:xfrm>
          <a:prstGeom prst="rect">
            <a:avLst/>
          </a:prstGeom>
          <a:noFill/>
        </p:spPr>
        <p:txBody>
          <a:bodyPr wrap="none" rtlCol="0">
            <a:spAutoFit/>
          </a:bodyPr>
          <a:lstStyle/>
          <a:p>
            <a:r>
              <a:rPr lang="en-US" dirty="0"/>
              <a:t>Way =</a:t>
            </a:r>
          </a:p>
          <a:p>
            <a:r>
              <a:rPr lang="en-US" dirty="0"/>
              <a:t>Meeting</a:t>
            </a:r>
          </a:p>
        </p:txBody>
      </p:sp>
      <p:sp>
        <p:nvSpPr>
          <p:cNvPr id="32" name="Title 1">
            <a:extLst>
              <a:ext uri="{FF2B5EF4-FFF2-40B4-BE49-F238E27FC236}">
                <a16:creationId xmlns:a16="http://schemas.microsoft.com/office/drawing/2014/main" id="{31640E00-9B96-4640-9289-AE1B41FDF733}"/>
              </a:ext>
            </a:extLst>
          </p:cNvPr>
          <p:cNvSpPr>
            <a:spLocks noGrp="1"/>
          </p:cNvSpPr>
          <p:nvPr>
            <p:ph type="title"/>
          </p:nvPr>
        </p:nvSpPr>
        <p:spPr/>
        <p:txBody>
          <a:bodyPr>
            <a:noAutofit/>
          </a:bodyPr>
          <a:lstStyle/>
          <a:p>
            <a:r>
              <a:rPr lang="en-US" sz="3200" b="1" dirty="0"/>
              <a:t>Micro-refactoring – an example</a:t>
            </a:r>
          </a:p>
        </p:txBody>
      </p:sp>
      <p:cxnSp>
        <p:nvCxnSpPr>
          <p:cNvPr id="34" name="Straight Connector 33">
            <a:extLst>
              <a:ext uri="{FF2B5EF4-FFF2-40B4-BE49-F238E27FC236}">
                <a16:creationId xmlns:a16="http://schemas.microsoft.com/office/drawing/2014/main" id="{A5B7430C-1976-9945-8A0A-300F693BA6B2}"/>
              </a:ext>
            </a:extLst>
          </p:cNvPr>
          <p:cNvCxnSpPr>
            <a:cxnSpLocks/>
            <a:stCxn id="15" idx="2"/>
            <a:endCxn id="16" idx="0"/>
          </p:cNvCxnSpPr>
          <p:nvPr/>
        </p:nvCxnSpPr>
        <p:spPr>
          <a:xfrm flipH="1">
            <a:off x="7838962" y="2544973"/>
            <a:ext cx="1" cy="1768055"/>
          </a:xfrm>
          <a:prstGeom prst="line">
            <a:avLst/>
          </a:prstGeom>
          <a:ln w="12700">
            <a:prstDash val="dashDot"/>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A6C0874C-5D1A-F843-A4FB-B273FA68CBF1}"/>
              </a:ext>
            </a:extLst>
          </p:cNvPr>
          <p:cNvSpPr/>
          <p:nvPr/>
        </p:nvSpPr>
        <p:spPr>
          <a:xfrm>
            <a:off x="827982" y="5217039"/>
            <a:ext cx="6325103" cy="1200329"/>
          </a:xfrm>
          <a:prstGeom prst="rect">
            <a:avLst/>
          </a:prstGeom>
        </p:spPr>
        <p:txBody>
          <a:bodyPr wrap="square">
            <a:spAutoFit/>
          </a:bodyPr>
          <a:lstStyle/>
          <a:p>
            <a:pPr>
              <a:buFont typeface="Wingdings" pitchFamily="2" charset="2"/>
              <a:buChar char="Ø"/>
            </a:pPr>
            <a:r>
              <a:rPr lang="en-US" sz="2400" b="1" dirty="0"/>
              <a:t>Deciding factor: </a:t>
            </a:r>
            <a:r>
              <a:rPr lang="en-US" sz="2400" dirty="0"/>
              <a:t>Value/waste tradeoff analysis</a:t>
            </a:r>
          </a:p>
          <a:p>
            <a:pPr>
              <a:buFont typeface="Wingdings" pitchFamily="2" charset="2"/>
              <a:buChar char="Ø"/>
            </a:pPr>
            <a:r>
              <a:rPr lang="en-US" sz="2400" dirty="0"/>
              <a:t>Alternative ways are </a:t>
            </a:r>
            <a:r>
              <a:rPr lang="en-US" sz="2400" b="1" dirty="0"/>
              <a:t>compared</a:t>
            </a:r>
          </a:p>
          <a:p>
            <a:pPr>
              <a:buFont typeface="Wingdings" pitchFamily="2" charset="2"/>
              <a:buChar char="Ø"/>
            </a:pPr>
            <a:r>
              <a:rPr lang="en-US" sz="2400" b="1" dirty="0"/>
              <a:t>Remove </a:t>
            </a:r>
            <a:r>
              <a:rPr lang="en-US" sz="2400" dirty="0"/>
              <a:t>the ways that introduce waste</a:t>
            </a:r>
          </a:p>
        </p:txBody>
      </p:sp>
      <p:sp>
        <p:nvSpPr>
          <p:cNvPr id="23" name="TextBox 22">
            <a:extLst>
              <a:ext uri="{FF2B5EF4-FFF2-40B4-BE49-F238E27FC236}">
                <a16:creationId xmlns:a16="http://schemas.microsoft.com/office/drawing/2014/main" id="{8FF8D61E-B88F-0846-A823-BC21B83B3B62}"/>
              </a:ext>
            </a:extLst>
          </p:cNvPr>
          <p:cNvSpPr txBox="1"/>
          <p:nvPr/>
        </p:nvSpPr>
        <p:spPr>
          <a:xfrm>
            <a:off x="8600996" y="4503376"/>
            <a:ext cx="1644361" cy="646331"/>
          </a:xfrm>
          <a:prstGeom prst="rect">
            <a:avLst/>
          </a:prstGeom>
          <a:noFill/>
        </p:spPr>
        <p:txBody>
          <a:bodyPr wrap="none" rtlCol="0">
            <a:spAutoFit/>
          </a:bodyPr>
          <a:lstStyle/>
          <a:p>
            <a:r>
              <a:rPr lang="en-US" dirty="0"/>
              <a:t>Way = </a:t>
            </a:r>
          </a:p>
          <a:p>
            <a:r>
              <a:rPr lang="en-US" dirty="0"/>
              <a:t>Documentation</a:t>
            </a:r>
          </a:p>
        </p:txBody>
      </p:sp>
    </p:spTree>
    <p:extLst>
      <p:ext uri="{BB962C8B-B14F-4D97-AF65-F5344CB8AC3E}">
        <p14:creationId xmlns:p14="http://schemas.microsoft.com/office/powerpoint/2010/main" val="12942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A3D060F-5446-AB43-B09A-EC0278209601}"/>
              </a:ext>
            </a:extLst>
          </p:cNvPr>
          <p:cNvGraphicFramePr/>
          <p:nvPr>
            <p:extLst>
              <p:ext uri="{D42A27DB-BD31-4B8C-83A1-F6EECF244321}">
                <p14:modId xmlns:p14="http://schemas.microsoft.com/office/powerpoint/2010/main" val="1837533268"/>
              </p:ext>
            </p:extLst>
          </p:nvPr>
        </p:nvGraphicFramePr>
        <p:xfrm>
          <a:off x="7752679" y="2056416"/>
          <a:ext cx="4901336" cy="364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86A7F5E-917B-7049-9D4D-A1ECF8501804}"/>
              </a:ext>
            </a:extLst>
          </p:cNvPr>
          <p:cNvSpPr>
            <a:spLocks noGrp="1"/>
          </p:cNvSpPr>
          <p:nvPr>
            <p:ph type="title"/>
          </p:nvPr>
        </p:nvSpPr>
        <p:spPr/>
        <p:txBody>
          <a:bodyPr>
            <a:noAutofit/>
          </a:bodyPr>
          <a:lstStyle/>
          <a:p>
            <a:r>
              <a:rPr lang="en-US" sz="3200" b="1" dirty="0"/>
              <a:t>Research vision</a:t>
            </a:r>
          </a:p>
        </p:txBody>
      </p:sp>
      <p:sp>
        <p:nvSpPr>
          <p:cNvPr id="3" name="Content Placeholder 2">
            <a:extLst>
              <a:ext uri="{FF2B5EF4-FFF2-40B4-BE49-F238E27FC236}">
                <a16:creationId xmlns:a16="http://schemas.microsoft.com/office/drawing/2014/main" id="{F5D27E62-98CA-7044-A5AC-1CB447B417E7}"/>
              </a:ext>
            </a:extLst>
          </p:cNvPr>
          <p:cNvSpPr>
            <a:spLocks noGrp="1"/>
          </p:cNvSpPr>
          <p:nvPr>
            <p:ph idx="1"/>
          </p:nvPr>
        </p:nvSpPr>
        <p:spPr>
          <a:xfrm>
            <a:off x="838200" y="1681502"/>
            <a:ext cx="7803775" cy="5032372"/>
          </a:xfrm>
        </p:spPr>
        <p:txBody>
          <a:bodyPr>
            <a:normAutofit lnSpcReduction="10000"/>
          </a:bodyPr>
          <a:lstStyle/>
          <a:p>
            <a:pPr marL="0" indent="0">
              <a:buNone/>
            </a:pPr>
            <a:r>
              <a:rPr lang="en-US" dirty="0"/>
              <a:t>To develop a framework that enables organizations </a:t>
            </a:r>
          </a:p>
          <a:p>
            <a:pPr>
              <a:buFont typeface="Wingdings" pitchFamily="2" charset="2"/>
              <a:buChar char="Ø"/>
            </a:pPr>
            <a:r>
              <a:rPr lang="en-US" dirty="0"/>
              <a:t>To micro refactor architecture and organization (in terms of ways of working).</a:t>
            </a:r>
          </a:p>
          <a:p>
            <a:pPr>
              <a:buFont typeface="Wingdings" pitchFamily="2" charset="2"/>
              <a:buChar char="Ø"/>
            </a:pPr>
            <a:r>
              <a:rPr lang="en-US" dirty="0"/>
              <a:t>Continuously measure the refactoring i.e. its impact on value/waste construct</a:t>
            </a:r>
          </a:p>
          <a:p>
            <a:r>
              <a:rPr lang="en-US" dirty="0"/>
              <a:t>Steps:</a:t>
            </a:r>
          </a:p>
          <a:p>
            <a:pPr lvl="1"/>
            <a:r>
              <a:rPr lang="en-US" sz="2200" dirty="0"/>
              <a:t>Perform </a:t>
            </a:r>
            <a:r>
              <a:rPr lang="en-US" sz="2200" b="1" dirty="0"/>
              <a:t>self-assessment</a:t>
            </a:r>
            <a:r>
              <a:rPr lang="en-US" sz="2200" dirty="0"/>
              <a:t> of different ways of working in terms of value/waste constructs.</a:t>
            </a:r>
          </a:p>
          <a:p>
            <a:pPr lvl="1"/>
            <a:r>
              <a:rPr lang="en-US" sz="2200" b="1" dirty="0"/>
              <a:t>Analyze the alternatives </a:t>
            </a:r>
            <a:r>
              <a:rPr lang="en-US" sz="2200" dirty="0"/>
              <a:t>to the existing ways and </a:t>
            </a:r>
            <a:r>
              <a:rPr lang="en-US" sz="2200" b="1" dirty="0"/>
              <a:t>utilize</a:t>
            </a:r>
            <a:r>
              <a:rPr lang="en-US" sz="2200" dirty="0"/>
              <a:t> </a:t>
            </a:r>
            <a:r>
              <a:rPr lang="en-US" sz="2200" b="1" dirty="0"/>
              <a:t>the most beneficial </a:t>
            </a:r>
            <a:r>
              <a:rPr lang="en-US" sz="2200" dirty="0"/>
              <a:t>one in terms of value/waste.</a:t>
            </a:r>
          </a:p>
          <a:p>
            <a:pPr lvl="1"/>
            <a:r>
              <a:rPr lang="en-US" sz="2200" b="1" dirty="0"/>
              <a:t>Refactoring </a:t>
            </a:r>
            <a:r>
              <a:rPr lang="en-US" sz="2200" dirty="0"/>
              <a:t>(micro) of</a:t>
            </a:r>
            <a:r>
              <a:rPr lang="en-US" sz="2200" b="1" dirty="0"/>
              <a:t> </a:t>
            </a:r>
            <a:r>
              <a:rPr lang="en-US" sz="2200" dirty="0"/>
              <a:t>organization/ architecture</a:t>
            </a:r>
          </a:p>
          <a:p>
            <a:pPr lvl="1"/>
            <a:r>
              <a:rPr lang="en-US" sz="2200" b="1" dirty="0"/>
              <a:t>Evaluate</a:t>
            </a:r>
            <a:r>
              <a:rPr lang="en-US" sz="2200" dirty="0"/>
              <a:t> and measure the impact of refactoring on value/waste.</a:t>
            </a:r>
          </a:p>
          <a:p>
            <a:pPr lvl="1"/>
            <a:endParaRPr lang="en-US" dirty="0"/>
          </a:p>
        </p:txBody>
      </p:sp>
    </p:spTree>
    <p:extLst>
      <p:ext uri="{BB962C8B-B14F-4D97-AF65-F5344CB8AC3E}">
        <p14:creationId xmlns:p14="http://schemas.microsoft.com/office/powerpoint/2010/main" val="188937932"/>
      </p:ext>
    </p:extLst>
  </p:cSld>
  <p:clrMapOvr>
    <a:masterClrMapping/>
  </p:clrMapOvr>
</p:sld>
</file>

<file path=ppt/theme/theme1.xml><?xml version="1.0" encoding="utf-8"?>
<a:theme xmlns:a="http://schemas.openxmlformats.org/drawingml/2006/main" name="Lectur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940939A2-63E9-C646-B248-CBA06B5DEF36}" vid="{814EB829-1AE9-6543-8405-C86D159AC7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EEE0006AF253447B90AF5BF4DEB4171" ma:contentTypeVersion="1" ma:contentTypeDescription="Skapa ett nytt dokument." ma:contentTypeScope="" ma:versionID="995bc6985368cdd14bfd540a85213986">
  <xsd:schema xmlns:xsd="http://www.w3.org/2001/XMLSchema" xmlns:xs="http://www.w3.org/2001/XMLSchema" xmlns:p="http://schemas.microsoft.com/office/2006/metadata/properties" xmlns:ns1="http://schemas.microsoft.com/sharepoint/v3" targetNamespace="http://schemas.microsoft.com/office/2006/metadata/properties" ma:root="true" ma:fieldsID="c3bb40938d256bc12f87662b528d19e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90CFBB-4E58-432F-A80A-888C1BBDF31E}">
  <ds:schemaRefs>
    <ds:schemaRef ds:uri="http://purl.org/dc/dcmitype/"/>
    <ds:schemaRef ds:uri="http://purl.org/dc/elements/1.1/"/>
    <ds:schemaRef ds:uri="http://schemas.microsoft.com/sharepoint/v3"/>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F0508D1-53ED-4D28-AF92-8EE72A743309}">
  <ds:schemaRefs>
    <ds:schemaRef ds:uri="http://schemas.microsoft.com/sharepoint/v3/contenttype/forms"/>
  </ds:schemaRefs>
</ds:datastoreItem>
</file>

<file path=customXml/itemProps3.xml><?xml version="1.0" encoding="utf-8"?>
<ds:datastoreItem xmlns:ds="http://schemas.openxmlformats.org/officeDocument/2006/customXml" ds:itemID="{D43712D2-2551-48D4-8E5F-90C3BD1FF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36977</TotalTime>
  <Words>1395</Words>
  <Application>Microsoft Office PowerPoint</Application>
  <PresentationFormat>Widescreen</PresentationFormat>
  <Paragraphs>163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Lecture 1</vt:lpstr>
      <vt:lpstr>Scaling Agile through micro-refactoring of architecture and organization</vt:lpstr>
      <vt:lpstr>Scaling agile (the core problem)</vt:lpstr>
      <vt:lpstr>PowerPoint Presentation</vt:lpstr>
      <vt:lpstr>Practical challenges</vt:lpstr>
      <vt:lpstr>Research gaps</vt:lpstr>
      <vt:lpstr>Objective</vt:lpstr>
      <vt:lpstr>PowerPoint Presentation</vt:lpstr>
      <vt:lpstr>Micro-refactoring – an example</vt:lpstr>
      <vt:lpstr>Research vision</vt:lpstr>
      <vt:lpstr>Benefits</vt:lpstr>
      <vt:lpstr>Questions</vt:lpstr>
      <vt:lpstr>Thank you! Scaling Agile through micro-refactoring of architecture and organization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KKS research project</dc:title>
  <dc:creator>Binish Tanveer</dc:creator>
  <cp:lastModifiedBy>Anna Eriksson</cp:lastModifiedBy>
  <cp:revision>62</cp:revision>
  <dcterms:created xsi:type="dcterms:W3CDTF">2020-05-25T21:57:39Z</dcterms:created>
  <dcterms:modified xsi:type="dcterms:W3CDTF">2020-09-17T12:32:41Z</dcterms:modified>
</cp:coreProperties>
</file>